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4.xml.rels" ContentType="application/vnd.openxmlformats-package.relationships+xml"/>
  <Override PartName="/ppt/notesSlides/notesSlide4.xml" ContentType="application/vnd.openxmlformats-officedocument.presentationml.notesSlide+xml"/>
  <Override PartName="/ppt/_rels/presentation.xml.rels" ContentType="application/vnd.openxmlformats-package.relationships+xml"/>
  <Override PartName="/ppt/media/image56.png" ContentType="image/png"/>
  <Override PartName="/ppt/media/image35.png" ContentType="image/png"/>
  <Override PartName="/ppt/media/image34.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5.png" ContentType="image/png"/>
  <Override PartName="/ppt/media/image17.png" ContentType="image/png"/>
  <Override PartName="/ppt/media/image32.png" ContentType="image/png"/>
  <Override PartName="/ppt/media/hdphoto2.wdp" ContentType="image/vnd.ms-photo"/>
  <Override PartName="/ppt/media/image12.png" ContentType="image/png"/>
  <Override PartName="/ppt/media/image49.png" ContentType="image/png"/>
  <Override PartName="/ppt/media/image25.png" ContentType="image/png"/>
  <Override PartName="/ppt/media/image58.png" ContentType="image/png"/>
  <Override PartName="/ppt/media/image21.png" ContentType="image/png"/>
  <Override PartName="/ppt/media/image23.png" ContentType="image/png"/>
  <Override PartName="/ppt/media/image11.png" ContentType="image/png"/>
  <Override PartName="/ppt/media/image48.png" ContentType="image/png"/>
  <Override PartName="/ppt/media/image22.png" ContentType="image/png"/>
  <Override PartName="/ppt/media/image57.png" ContentType="image/png"/>
  <Override PartName="/ppt/media/image20.png" ContentType="image/png"/>
  <Override PartName="/ppt/media/image24.png" ContentType="image/png"/>
  <Override PartName="/ppt/media/image2.png" ContentType="image/png"/>
  <Override PartName="/ppt/media/image14.png" ContentType="image/png"/>
  <Override PartName="/ppt/media/image4.png" ContentType="image/png"/>
  <Override PartName="/ppt/media/image16.png" ContentType="image/png"/>
  <Override PartName="/ppt/media/hdphoto1.wdp" ContentType="image/vnd.ms-photo"/>
  <Override PartName="/ppt/media/image31.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9.png" ContentType="image/png"/>
  <Override PartName="/ppt/media/image7.png" ContentType="image/png"/>
  <Override PartName="/ppt/media/image37.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28.png" ContentType="image/png"/>
  <Override PartName="/ppt/media/image2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30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0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0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0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0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950755B-252F-4BA9-B3E5-85BA67150B3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380880" y="685800"/>
            <a:ext cx="6095520" cy="3428640"/>
          </a:xfrm>
          <a:prstGeom prst="rect">
            <a:avLst/>
          </a:prstGeom>
        </p:spPr>
      </p:sp>
      <p:sp>
        <p:nvSpPr>
          <p:cNvPr id="45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endParaRPr b="0" lang="en-US" sz="2000" spc="-1" strike="noStrike">
              <a:latin typeface="Arial"/>
            </a:endParaRPr>
          </a:p>
          <a:p>
            <a:pPr>
              <a:lnSpc>
                <a:spcPct val="100000"/>
              </a:lnSpc>
              <a:tabLst>
                <a:tab algn="l" pos="0"/>
              </a:tabLst>
            </a:pP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9"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8"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1"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9"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7"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4"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95"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00"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7"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1"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17"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21"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9"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1"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3"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8"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54"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6"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58"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0"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1"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3"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5"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6"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8"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73"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2"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4"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6"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87"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5"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9"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3"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6"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1"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6"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6"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8"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0"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31"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5"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37"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9"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40"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41"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3"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44"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45"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16"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7"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48"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0"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3"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5"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8"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60"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8" name="PlaceHolder 2"/>
          <p:cNvSpPr>
            <a:spLocks noGrp="1"/>
          </p:cNvSpPr>
          <p:nvPr>
            <p:ph type="subTitle"/>
          </p:nvPr>
        </p:nvSpPr>
        <p:spPr>
          <a:xfrm>
            <a:off x="5572800" y="539640"/>
            <a:ext cx="2857320" cy="4064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0" name="PlaceHolder 2"/>
          <p:cNvSpPr>
            <a:spLocks noGrp="1"/>
          </p:cNvSpPr>
          <p:nvPr>
            <p:ph type="body"/>
          </p:nvPr>
        </p:nvSpPr>
        <p:spPr>
          <a:xfrm>
            <a:off x="5572800" y="539640"/>
            <a:ext cx="285732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2"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73"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713160" y="1711800"/>
            <a:ext cx="4104720" cy="102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7"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78" name="PlaceHolder 3"/>
          <p:cNvSpPr>
            <a:spLocks noGrp="1"/>
          </p:cNvSpPr>
          <p:nvPr>
            <p:ph type="body"/>
          </p:nvPr>
        </p:nvSpPr>
        <p:spPr>
          <a:xfrm>
            <a:off x="703728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1" name="PlaceHolder 2"/>
          <p:cNvSpPr>
            <a:spLocks noGrp="1"/>
          </p:cNvSpPr>
          <p:nvPr>
            <p:ph type="body"/>
          </p:nvPr>
        </p:nvSpPr>
        <p:spPr>
          <a:xfrm>
            <a:off x="5572800" y="539640"/>
            <a:ext cx="1394280" cy="4064040"/>
          </a:xfrm>
          <a:prstGeom prst="rect">
            <a:avLst/>
          </a:prstGeom>
        </p:spPr>
        <p:txBody>
          <a:bodyPr lIns="0" rIns="0" tIns="0" bIns="0">
            <a:normAutofit/>
          </a:bodyPr>
          <a:p>
            <a:endParaRPr b="0" lang="en-US" sz="1400" spc="-1" strike="noStrike">
              <a:solidFill>
                <a:srgbClr val="000000"/>
              </a:solidFill>
              <a:latin typeface="Arial"/>
            </a:endParaRPr>
          </a:p>
        </p:txBody>
      </p:sp>
      <p:sp>
        <p:nvSpPr>
          <p:cNvPr id="282"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4"/>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5"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86"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87"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9" name="PlaceHolder 2"/>
          <p:cNvSpPr>
            <a:spLocks noGrp="1"/>
          </p:cNvSpPr>
          <p:nvPr>
            <p:ph type="body"/>
          </p:nvPr>
        </p:nvSpPr>
        <p:spPr>
          <a:xfrm>
            <a:off x="5572800" y="53964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0" name="PlaceHolder 3"/>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2"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3"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4"/>
          <p:cNvSpPr>
            <a:spLocks noGrp="1"/>
          </p:cNvSpPr>
          <p:nvPr>
            <p:ph type="body"/>
          </p:nvPr>
        </p:nvSpPr>
        <p:spPr>
          <a:xfrm>
            <a:off x="557280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5"/>
          <p:cNvSpPr>
            <a:spLocks noGrp="1"/>
          </p:cNvSpPr>
          <p:nvPr>
            <p:ph type="body"/>
          </p:nvPr>
        </p:nvSpPr>
        <p:spPr>
          <a:xfrm>
            <a:off x="7037280" y="266256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7" name="PlaceHolder 2"/>
          <p:cNvSpPr>
            <a:spLocks noGrp="1"/>
          </p:cNvSpPr>
          <p:nvPr>
            <p:ph type="body"/>
          </p:nvPr>
        </p:nvSpPr>
        <p:spPr>
          <a:xfrm>
            <a:off x="557280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8" name="PlaceHolder 3"/>
          <p:cNvSpPr>
            <a:spLocks noGrp="1"/>
          </p:cNvSpPr>
          <p:nvPr>
            <p:ph type="body"/>
          </p:nvPr>
        </p:nvSpPr>
        <p:spPr>
          <a:xfrm>
            <a:off x="653904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4"/>
          <p:cNvSpPr>
            <a:spLocks noGrp="1"/>
          </p:cNvSpPr>
          <p:nvPr>
            <p:ph type="body"/>
          </p:nvPr>
        </p:nvSpPr>
        <p:spPr>
          <a:xfrm>
            <a:off x="7505280" y="53964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00" name="PlaceHolder 5"/>
          <p:cNvSpPr>
            <a:spLocks noGrp="1"/>
          </p:cNvSpPr>
          <p:nvPr>
            <p:ph type="body"/>
          </p:nvPr>
        </p:nvSpPr>
        <p:spPr>
          <a:xfrm>
            <a:off x="557280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01" name="PlaceHolder 6"/>
          <p:cNvSpPr>
            <a:spLocks noGrp="1"/>
          </p:cNvSpPr>
          <p:nvPr>
            <p:ph type="body"/>
          </p:nvPr>
        </p:nvSpPr>
        <p:spPr>
          <a:xfrm>
            <a:off x="653904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7"/>
          <p:cNvSpPr>
            <a:spLocks noGrp="1"/>
          </p:cNvSpPr>
          <p:nvPr>
            <p:ph type="body"/>
          </p:nvPr>
        </p:nvSpPr>
        <p:spPr>
          <a:xfrm>
            <a:off x="7505280" y="2662560"/>
            <a:ext cx="91980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13160" y="672120"/>
            <a:ext cx="4104720" cy="26676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557280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7037280" y="539640"/>
            <a:ext cx="1394280" cy="19382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5572800" y="2662560"/>
            <a:ext cx="2857320" cy="19382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60000"/>
          </a:blip>
          <a:stretch/>
        </p:blipFill>
        <p:spPr>
          <a:xfrm flipH="1" rot="10800000">
            <a:off x="3191760" y="-1035720"/>
            <a:ext cx="7414200" cy="4170240"/>
          </a:xfrm>
          <a:prstGeom prst="rect">
            <a:avLst/>
          </a:prstGeom>
          <a:ln>
            <a:noFill/>
          </a:ln>
        </p:spPr>
      </p:pic>
      <p:pic>
        <p:nvPicPr>
          <p:cNvPr id="1" name="Google Shape;10;p2" descr=""/>
          <p:cNvPicPr/>
          <p:nvPr/>
        </p:nvPicPr>
        <p:blipFill>
          <a:blip r:embed="rId3">
            <a:alphaModFix amt="60000"/>
          </a:blip>
          <a:stretch/>
        </p:blipFill>
        <p:spPr>
          <a:xfrm flipH="1" rot="10800000">
            <a:off x="-1801440" y="2078280"/>
            <a:ext cx="6041160" cy="3398040"/>
          </a:xfrm>
          <a:prstGeom prst="rect">
            <a:avLst/>
          </a:prstGeom>
          <a:ln>
            <a:noFill/>
          </a:ln>
        </p:spPr>
      </p:pic>
      <p:sp>
        <p:nvSpPr>
          <p:cNvPr id="2" name="CustomShape 1"/>
          <p:cNvSpPr/>
          <p:nvPr/>
        </p:nvSpPr>
        <p:spPr>
          <a:xfrm rot="4090200">
            <a:off x="7403400" y="2359080"/>
            <a:ext cx="1260000" cy="3465360"/>
          </a:xfrm>
          <a:prstGeom prst="ellipse">
            <a:avLst/>
          </a:prstGeom>
          <a:noFill/>
          <a:ln w="9360">
            <a:solidFill>
              <a:schemeClr val="dk1"/>
            </a:solidFill>
            <a:round/>
          </a:ln>
        </p:spPr>
        <p:style>
          <a:lnRef idx="0"/>
          <a:fillRef idx="0"/>
          <a:effectRef idx="0"/>
          <a:fontRef idx="minor"/>
        </p:style>
      </p:sp>
      <p:sp>
        <p:nvSpPr>
          <p:cNvPr id="3" name="PlaceHolder 2"/>
          <p:cNvSpPr>
            <a:spLocks noGrp="1"/>
          </p:cNvSpPr>
          <p:nvPr>
            <p:ph type="title"/>
          </p:nvPr>
        </p:nvSpPr>
        <p:spPr>
          <a:xfrm>
            <a:off x="713160" y="672120"/>
            <a:ext cx="4104720" cy="2667600"/>
          </a:xfrm>
          <a:prstGeom prst="rect">
            <a:avLst/>
          </a:prstGeom>
        </p:spPr>
        <p:txBody>
          <a:bodyPr tIns="91440" bIns="91440" anchor="b">
            <a:noAutofit/>
          </a:bodyPr>
          <a:p>
            <a:r>
              <a:rPr b="0" lang="en-US" sz="4800" spc="-1" strike="noStrike">
                <a:solidFill>
                  <a:srgbClr val="000000"/>
                </a:solidFill>
                <a:latin typeface="Arial"/>
              </a:rPr>
              <a:t>Click to </a:t>
            </a:r>
            <a:r>
              <a:rPr b="0" lang="en-US" sz="4800" spc="-1" strike="noStrike">
                <a:solidFill>
                  <a:srgbClr val="000000"/>
                </a:solidFill>
                <a:latin typeface="Arial"/>
              </a:rPr>
              <a:t>edit the </a:t>
            </a:r>
            <a:r>
              <a:rPr b="0" lang="en-US" sz="4800" spc="-1" strike="noStrike">
                <a:solidFill>
                  <a:srgbClr val="000000"/>
                </a:solidFill>
                <a:latin typeface="Arial"/>
              </a:rPr>
              <a:t>title text </a:t>
            </a:r>
            <a:r>
              <a:rPr b="0" lang="en-US" sz="4800" spc="-1" strike="noStrike">
                <a:solidFill>
                  <a:srgbClr val="000000"/>
                </a:solidFill>
                <a:latin typeface="Arial"/>
              </a:rPr>
              <a:t>format</a:t>
            </a:r>
            <a:endParaRPr b="0" lang="en-US" sz="4800" spc="-1" strike="noStrike">
              <a:solidFill>
                <a:srgbClr val="000000"/>
              </a:solidFill>
              <a:latin typeface="Arial"/>
            </a:endParaRPr>
          </a:p>
        </p:txBody>
      </p:sp>
      <p:sp>
        <p:nvSpPr>
          <p:cNvPr id="4" name="PlaceHolder 3"/>
          <p:cNvSpPr>
            <a:spLocks noGrp="1"/>
          </p:cNvSpPr>
          <p:nvPr>
            <p:ph type="body"/>
          </p:nvPr>
        </p:nvSpPr>
        <p:spPr>
          <a:xfrm>
            <a:off x="5572800" y="539640"/>
            <a:ext cx="2857320" cy="4064040"/>
          </a:xfrm>
          <a:prstGeom prst="rect">
            <a:avLst/>
          </a:prstGeom>
        </p:spPr>
        <p:txBody>
          <a:bodyPr lIns="90000" rIns="90000" tIns="45000" bIns="45000">
            <a:normAutofit fontScale="14000"/>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41" name="Google Shape;45;p6" descr=""/>
          <p:cNvPicPr/>
          <p:nvPr/>
        </p:nvPicPr>
        <p:blipFill>
          <a:blip r:embed="rId2">
            <a:alphaModFix amt="60000"/>
          </a:blip>
          <a:stretch/>
        </p:blipFill>
        <p:spPr>
          <a:xfrm>
            <a:off x="4897800" y="2279160"/>
            <a:ext cx="7414200" cy="4170240"/>
          </a:xfrm>
          <a:prstGeom prst="rect">
            <a:avLst/>
          </a:prstGeom>
          <a:ln>
            <a:noFill/>
          </a:ln>
        </p:spPr>
      </p:pic>
      <p:pic>
        <p:nvPicPr>
          <p:cNvPr id="42" name="Google Shape;46;p6" descr=""/>
          <p:cNvPicPr/>
          <p:nvPr/>
        </p:nvPicPr>
        <p:blipFill>
          <a:blip r:embed="rId3">
            <a:alphaModFix amt="60000"/>
          </a:blip>
          <a:stretch/>
        </p:blipFill>
        <p:spPr>
          <a:xfrm>
            <a:off x="-2100600" y="-723600"/>
            <a:ext cx="9037800" cy="5083560"/>
          </a:xfrm>
          <a:prstGeom prst="rect">
            <a:avLst/>
          </a:prstGeom>
          <a:ln>
            <a:noFill/>
          </a:ln>
        </p:spPr>
      </p:pic>
      <p:sp>
        <p:nvSpPr>
          <p:cNvPr id="43" name="CustomShape 1"/>
          <p:cNvSpPr/>
          <p:nvPr/>
        </p:nvSpPr>
        <p:spPr>
          <a:xfrm rot="8100000">
            <a:off x="-14040" y="3423960"/>
            <a:ext cx="940680" cy="2587320"/>
          </a:xfrm>
          <a:prstGeom prst="ellipse">
            <a:avLst/>
          </a:prstGeom>
          <a:noFill/>
          <a:ln w="9360">
            <a:solidFill>
              <a:schemeClr val="dk1"/>
            </a:solidFill>
            <a:round/>
          </a:ln>
        </p:spPr>
        <p:style>
          <a:lnRef idx="0"/>
          <a:fillRef idx="0"/>
          <a:effectRef idx="0"/>
          <a:fontRef idx="minor"/>
        </p:style>
      </p:sp>
      <p:sp>
        <p:nvSpPr>
          <p:cNvPr id="44" name="CustomShape 2"/>
          <p:cNvSpPr/>
          <p:nvPr/>
        </p:nvSpPr>
        <p:spPr>
          <a:xfrm rot="19243200">
            <a:off x="8330400" y="-1130760"/>
            <a:ext cx="940680" cy="2587320"/>
          </a:xfrm>
          <a:prstGeom prst="ellipse">
            <a:avLst/>
          </a:prstGeom>
          <a:noFill/>
          <a:ln w="9360">
            <a:solidFill>
              <a:schemeClr val="dk1"/>
            </a:solidFill>
            <a:round/>
          </a:ln>
        </p:spPr>
        <p:style>
          <a:lnRef idx="0"/>
          <a:fillRef idx="0"/>
          <a:effectRef idx="0"/>
          <a:fontRef idx="minor"/>
        </p:style>
      </p:sp>
      <p:sp>
        <p:nvSpPr>
          <p:cNvPr id="45" name="PlaceHolder 3"/>
          <p:cNvSpPr>
            <a:spLocks noGrp="1"/>
          </p:cNvSpPr>
          <p:nvPr>
            <p:ph type="title"/>
          </p:nvPr>
        </p:nvSpPr>
        <p:spPr>
          <a:xfrm>
            <a:off x="720000" y="444960"/>
            <a:ext cx="7703640" cy="572400"/>
          </a:xfrm>
          <a:prstGeom prst="rect">
            <a:avLst/>
          </a:prstGeom>
        </p:spPr>
        <p:txBody>
          <a:bodyPr tIns="91440" bIns="91440">
            <a:noAutofit/>
          </a:bodyPr>
          <a:p>
            <a:r>
              <a:rPr b="0" lang="en-US" sz="3500" spc="-1" strike="noStrike">
                <a:solidFill>
                  <a:srgbClr val="000000"/>
                </a:solidFill>
                <a:latin typeface="Arial"/>
              </a:rPr>
              <a:t>Cli</a:t>
            </a:r>
            <a:r>
              <a:rPr b="0" lang="en-US" sz="3500" spc="-1" strike="noStrike">
                <a:solidFill>
                  <a:srgbClr val="000000"/>
                </a:solidFill>
                <a:latin typeface="Arial"/>
              </a:rPr>
              <a:t>ck </a:t>
            </a:r>
            <a:r>
              <a:rPr b="0" lang="en-US" sz="3500" spc="-1" strike="noStrike">
                <a:solidFill>
                  <a:srgbClr val="000000"/>
                </a:solidFill>
                <a:latin typeface="Arial"/>
              </a:rPr>
              <a:t>to </a:t>
            </a:r>
            <a:r>
              <a:rPr b="0" lang="en-US" sz="3500" spc="-1" strike="noStrike">
                <a:solidFill>
                  <a:srgbClr val="000000"/>
                </a:solidFill>
                <a:latin typeface="Arial"/>
              </a:rPr>
              <a:t>edi</a:t>
            </a:r>
            <a:r>
              <a:rPr b="0" lang="en-US" sz="3500" spc="-1" strike="noStrike">
                <a:solidFill>
                  <a:srgbClr val="000000"/>
                </a:solidFill>
                <a:latin typeface="Arial"/>
              </a:rPr>
              <a:t>t </a:t>
            </a:r>
            <a:r>
              <a:rPr b="0" lang="en-US" sz="3500" spc="-1" strike="noStrike">
                <a:solidFill>
                  <a:srgbClr val="000000"/>
                </a:solidFill>
                <a:latin typeface="Arial"/>
              </a:rPr>
              <a:t>th</a:t>
            </a:r>
            <a:r>
              <a:rPr b="0" lang="en-US" sz="3500" spc="-1" strike="noStrike">
                <a:solidFill>
                  <a:srgbClr val="000000"/>
                </a:solidFill>
                <a:latin typeface="Arial"/>
              </a:rPr>
              <a:t>e </a:t>
            </a:r>
            <a:r>
              <a:rPr b="0" lang="en-US" sz="3500" spc="-1" strike="noStrike">
                <a:solidFill>
                  <a:srgbClr val="000000"/>
                </a:solidFill>
                <a:latin typeface="Arial"/>
              </a:rPr>
              <a:t>titl</a:t>
            </a:r>
            <a:r>
              <a:rPr b="0" lang="en-US" sz="3500" spc="-1" strike="noStrike">
                <a:solidFill>
                  <a:srgbClr val="000000"/>
                </a:solidFill>
                <a:latin typeface="Arial"/>
              </a:rPr>
              <a:t>e </a:t>
            </a:r>
            <a:r>
              <a:rPr b="0" lang="en-US" sz="3500" spc="-1" strike="noStrike">
                <a:solidFill>
                  <a:srgbClr val="000000"/>
                </a:solidFill>
                <a:latin typeface="Arial"/>
              </a:rPr>
              <a:t>te</a:t>
            </a:r>
            <a:r>
              <a:rPr b="0" lang="en-US" sz="3500" spc="-1" strike="noStrike">
                <a:solidFill>
                  <a:srgbClr val="000000"/>
                </a:solidFill>
                <a:latin typeface="Arial"/>
              </a:rPr>
              <a:t>xt </a:t>
            </a:r>
            <a:r>
              <a:rPr b="0" lang="en-US" sz="3500" spc="-1" strike="noStrike">
                <a:solidFill>
                  <a:srgbClr val="000000"/>
                </a:solidFill>
                <a:latin typeface="Arial"/>
              </a:rPr>
              <a:t>for</a:t>
            </a:r>
            <a:r>
              <a:rPr b="0" lang="en-US" sz="3500" spc="-1" strike="noStrike">
                <a:solidFill>
                  <a:srgbClr val="000000"/>
                </a:solidFill>
                <a:latin typeface="Arial"/>
              </a:rPr>
              <a:t>m</a:t>
            </a:r>
            <a:r>
              <a:rPr b="0" lang="en-US" sz="3500" spc="-1" strike="noStrike">
                <a:solidFill>
                  <a:srgbClr val="000000"/>
                </a:solidFill>
                <a:latin typeface="Arial"/>
              </a:rPr>
              <a:t>at</a:t>
            </a:r>
            <a:endParaRPr b="0" lang="en-US" sz="3500" spc="-1" strike="noStrike">
              <a:solidFill>
                <a:srgbClr val="000000"/>
              </a:solidFill>
              <a:latin typeface="Arial"/>
            </a:endParaRPr>
          </a:p>
        </p:txBody>
      </p:sp>
      <p:sp>
        <p:nvSpPr>
          <p:cNvPr id="46"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83" name="Google Shape;166;p20" descr=""/>
          <p:cNvPicPr/>
          <p:nvPr/>
        </p:nvPicPr>
        <p:blipFill>
          <a:blip r:embed="rId2">
            <a:alphaModFix amt="60000"/>
          </a:blip>
          <a:stretch/>
        </p:blipFill>
        <p:spPr>
          <a:xfrm flipH="1" rot="21106200">
            <a:off x="-3101760" y="2457360"/>
            <a:ext cx="7414200" cy="4170240"/>
          </a:xfrm>
          <a:prstGeom prst="rect">
            <a:avLst/>
          </a:prstGeom>
          <a:ln>
            <a:noFill/>
          </a:ln>
        </p:spPr>
      </p:pic>
      <p:pic>
        <p:nvPicPr>
          <p:cNvPr id="84" name="Google Shape;167;p20" descr=""/>
          <p:cNvPicPr/>
          <p:nvPr/>
        </p:nvPicPr>
        <p:blipFill>
          <a:blip r:embed="rId3">
            <a:alphaModFix amt="60000"/>
          </a:blip>
          <a:stretch/>
        </p:blipFill>
        <p:spPr>
          <a:xfrm flipH="1" rot="11456400">
            <a:off x="4723560" y="-903240"/>
            <a:ext cx="7414200" cy="4170240"/>
          </a:xfrm>
          <a:prstGeom prst="rect">
            <a:avLst/>
          </a:prstGeom>
          <a:ln>
            <a:noFill/>
          </a:ln>
        </p:spPr>
      </p:pic>
      <p:sp>
        <p:nvSpPr>
          <p:cNvPr id="85" name="CustomShape 1"/>
          <p:cNvSpPr/>
          <p:nvPr/>
        </p:nvSpPr>
        <p:spPr>
          <a:xfrm rot="2982600">
            <a:off x="-1020960" y="-344880"/>
            <a:ext cx="1260000" cy="3465000"/>
          </a:xfrm>
          <a:prstGeom prst="ellipse">
            <a:avLst/>
          </a:prstGeom>
          <a:noFill/>
          <a:ln w="9360">
            <a:solidFill>
              <a:schemeClr val="dk1"/>
            </a:solidFill>
            <a:round/>
          </a:ln>
        </p:spPr>
        <p:style>
          <a:lnRef idx="0"/>
          <a:fillRef idx="0"/>
          <a:effectRef idx="0"/>
          <a:fontRef idx="minor"/>
        </p:style>
      </p:sp>
      <p:sp>
        <p:nvSpPr>
          <p:cNvPr id="86" name="CustomShape 2"/>
          <p:cNvSpPr/>
          <p:nvPr/>
        </p:nvSpPr>
        <p:spPr>
          <a:xfrm rot="2551800">
            <a:off x="9167760" y="1904400"/>
            <a:ext cx="1260000" cy="3465000"/>
          </a:xfrm>
          <a:prstGeom prst="ellipse">
            <a:avLst/>
          </a:prstGeom>
          <a:noFill/>
          <a:ln w="9360">
            <a:solidFill>
              <a:schemeClr val="dk1"/>
            </a:solidFill>
            <a:round/>
          </a:ln>
        </p:spPr>
        <p:style>
          <a:lnRef idx="0"/>
          <a:fillRef idx="0"/>
          <a:effectRef idx="0"/>
          <a:fontRef idx="minor"/>
        </p:style>
      </p:sp>
      <p:sp>
        <p:nvSpPr>
          <p:cNvPr id="87" name="PlaceHolder 3"/>
          <p:cNvSpPr>
            <a:spLocks noGrp="1"/>
          </p:cNvSpPr>
          <p:nvPr>
            <p:ph type="title"/>
          </p:nvPr>
        </p:nvSpPr>
        <p:spPr>
          <a:xfrm>
            <a:off x="457200" y="205200"/>
            <a:ext cx="8229240" cy="858600"/>
          </a:xfrm>
          <a:prstGeom prst="rect">
            <a:avLst/>
          </a:prstGeom>
        </p:spPr>
        <p:txBody>
          <a:bodyPr lIns="0" rIns="0" tIns="0" bIns="0" anchor="ctr">
            <a:noAutofit/>
          </a:bodyPr>
          <a:p>
            <a:r>
              <a:rPr b="0" lang="en-US" sz="1400" spc="-1" strike="noStrike">
                <a:solidFill>
                  <a:srgbClr val="000000"/>
                </a:solidFill>
                <a:latin typeface="Arial"/>
              </a:rPr>
              <a:t>Click to edit the title text </a:t>
            </a:r>
            <a:r>
              <a:rPr b="0" lang="en-US" sz="1400" spc="-1" strike="noStrike">
                <a:solidFill>
                  <a:srgbClr val="000000"/>
                </a:solidFill>
                <a:latin typeface="Arial"/>
              </a:rPr>
              <a:t>format</a:t>
            </a:r>
            <a:endParaRPr b="0" lang="en-US" sz="1400" spc="-1" strike="noStrike">
              <a:solidFill>
                <a:srgbClr val="000000"/>
              </a:solidFill>
              <a:latin typeface="Arial"/>
            </a:endParaRPr>
          </a:p>
        </p:txBody>
      </p:sp>
      <p:sp>
        <p:nvSpPr>
          <p:cNvPr id="88"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125" name="Google Shape;75;p13" descr=""/>
          <p:cNvPicPr/>
          <p:nvPr/>
        </p:nvPicPr>
        <p:blipFill>
          <a:blip r:embed="rId2">
            <a:alphaModFix amt="60000"/>
          </a:blip>
          <a:stretch/>
        </p:blipFill>
        <p:spPr>
          <a:xfrm flipH="1" rot="9082200">
            <a:off x="-4327920" y="-2578680"/>
            <a:ext cx="7414200" cy="4170240"/>
          </a:xfrm>
          <a:prstGeom prst="rect">
            <a:avLst/>
          </a:prstGeom>
          <a:ln>
            <a:noFill/>
          </a:ln>
        </p:spPr>
      </p:pic>
      <p:pic>
        <p:nvPicPr>
          <p:cNvPr id="126" name="Google Shape;76;p13" descr=""/>
          <p:cNvPicPr/>
          <p:nvPr/>
        </p:nvPicPr>
        <p:blipFill>
          <a:blip r:embed="rId3">
            <a:alphaModFix amt="60000"/>
          </a:blip>
          <a:stretch/>
        </p:blipFill>
        <p:spPr>
          <a:xfrm flipH="1" rot="10800000">
            <a:off x="-2171160" y="-481680"/>
            <a:ext cx="11781360" cy="6626880"/>
          </a:xfrm>
          <a:prstGeom prst="rect">
            <a:avLst/>
          </a:prstGeom>
          <a:ln>
            <a:noFill/>
          </a:ln>
        </p:spPr>
      </p:pic>
      <p:pic>
        <p:nvPicPr>
          <p:cNvPr id="127" name="Google Shape;77;p13" descr=""/>
          <p:cNvPicPr/>
          <p:nvPr/>
        </p:nvPicPr>
        <p:blipFill>
          <a:blip r:embed="rId4">
            <a:alphaModFix amt="60000"/>
          </a:blip>
          <a:stretch/>
        </p:blipFill>
        <p:spPr>
          <a:xfrm flipH="1" rot="10800000">
            <a:off x="4572000" y="-610200"/>
            <a:ext cx="7414200" cy="4170240"/>
          </a:xfrm>
          <a:prstGeom prst="rect">
            <a:avLst/>
          </a:prstGeom>
          <a:ln>
            <a:noFill/>
          </a:ln>
        </p:spPr>
      </p:pic>
      <p:sp>
        <p:nvSpPr>
          <p:cNvPr id="128" name="CustomShape 1"/>
          <p:cNvSpPr/>
          <p:nvPr/>
        </p:nvSpPr>
        <p:spPr>
          <a:xfrm rot="18386400">
            <a:off x="-390600" y="2972520"/>
            <a:ext cx="897120" cy="2467440"/>
          </a:xfrm>
          <a:prstGeom prst="ellipse">
            <a:avLst/>
          </a:prstGeom>
          <a:noFill/>
          <a:ln w="9360">
            <a:solidFill>
              <a:schemeClr val="dk1"/>
            </a:solidFill>
            <a:round/>
          </a:ln>
        </p:spPr>
        <p:style>
          <a:lnRef idx="0"/>
          <a:fillRef idx="0"/>
          <a:effectRef idx="0"/>
          <a:fontRef idx="minor"/>
        </p:style>
      </p:sp>
      <p:sp>
        <p:nvSpPr>
          <p:cNvPr id="129" name="CustomShape 2"/>
          <p:cNvSpPr/>
          <p:nvPr/>
        </p:nvSpPr>
        <p:spPr>
          <a:xfrm rot="18692400">
            <a:off x="8703360" y="-79560"/>
            <a:ext cx="897120" cy="2467440"/>
          </a:xfrm>
          <a:prstGeom prst="ellipse">
            <a:avLst/>
          </a:prstGeom>
          <a:noFill/>
          <a:ln w="9360">
            <a:solidFill>
              <a:schemeClr val="dk1"/>
            </a:solidFill>
            <a:round/>
          </a:ln>
        </p:spPr>
        <p:style>
          <a:lnRef idx="0"/>
          <a:fillRef idx="0"/>
          <a:effectRef idx="0"/>
          <a:fontRef idx="minor"/>
        </p:style>
      </p:sp>
      <p:sp>
        <p:nvSpPr>
          <p:cNvPr id="130" name="PlaceHolder 3"/>
          <p:cNvSpPr>
            <a:spLocks noGrp="1"/>
          </p:cNvSpPr>
          <p:nvPr>
            <p:ph type="title"/>
          </p:nvPr>
        </p:nvSpPr>
        <p:spPr>
          <a:xfrm>
            <a:off x="720000" y="444960"/>
            <a:ext cx="7703640" cy="572400"/>
          </a:xfrm>
          <a:prstGeom prst="rect">
            <a:avLst/>
          </a:prstGeom>
        </p:spPr>
        <p:txBody>
          <a:bodyPr tIns="91440" bIns="91440">
            <a:noAutofit/>
          </a:bodyPr>
          <a:p>
            <a:r>
              <a:rPr b="0" lang="en-US" sz="3500" spc="-1" strike="noStrike">
                <a:solidFill>
                  <a:srgbClr val="000000"/>
                </a:solidFill>
                <a:latin typeface="Arial"/>
              </a:rPr>
              <a:t>Cli</a:t>
            </a:r>
            <a:r>
              <a:rPr b="0" lang="en-US" sz="3500" spc="-1" strike="noStrike">
                <a:solidFill>
                  <a:srgbClr val="000000"/>
                </a:solidFill>
                <a:latin typeface="Arial"/>
              </a:rPr>
              <a:t>ck </a:t>
            </a:r>
            <a:r>
              <a:rPr b="0" lang="en-US" sz="3500" spc="-1" strike="noStrike">
                <a:solidFill>
                  <a:srgbClr val="000000"/>
                </a:solidFill>
                <a:latin typeface="Arial"/>
              </a:rPr>
              <a:t>to </a:t>
            </a:r>
            <a:r>
              <a:rPr b="0" lang="en-US" sz="3500" spc="-1" strike="noStrike">
                <a:solidFill>
                  <a:srgbClr val="000000"/>
                </a:solidFill>
                <a:latin typeface="Arial"/>
              </a:rPr>
              <a:t>edi</a:t>
            </a:r>
            <a:r>
              <a:rPr b="0" lang="en-US" sz="3500" spc="-1" strike="noStrike">
                <a:solidFill>
                  <a:srgbClr val="000000"/>
                </a:solidFill>
                <a:latin typeface="Arial"/>
              </a:rPr>
              <a:t>t </a:t>
            </a:r>
            <a:r>
              <a:rPr b="0" lang="en-US" sz="3500" spc="-1" strike="noStrike">
                <a:solidFill>
                  <a:srgbClr val="000000"/>
                </a:solidFill>
                <a:latin typeface="Arial"/>
              </a:rPr>
              <a:t>th</a:t>
            </a:r>
            <a:r>
              <a:rPr b="0" lang="en-US" sz="3500" spc="-1" strike="noStrike">
                <a:solidFill>
                  <a:srgbClr val="000000"/>
                </a:solidFill>
                <a:latin typeface="Arial"/>
              </a:rPr>
              <a:t>e </a:t>
            </a:r>
            <a:r>
              <a:rPr b="0" lang="en-US" sz="3500" spc="-1" strike="noStrike">
                <a:solidFill>
                  <a:srgbClr val="000000"/>
                </a:solidFill>
                <a:latin typeface="Arial"/>
              </a:rPr>
              <a:t>titl</a:t>
            </a:r>
            <a:r>
              <a:rPr b="0" lang="en-US" sz="3500" spc="-1" strike="noStrike">
                <a:solidFill>
                  <a:srgbClr val="000000"/>
                </a:solidFill>
                <a:latin typeface="Arial"/>
              </a:rPr>
              <a:t>e </a:t>
            </a:r>
            <a:r>
              <a:rPr b="0" lang="en-US" sz="3500" spc="-1" strike="noStrike">
                <a:solidFill>
                  <a:srgbClr val="000000"/>
                </a:solidFill>
                <a:latin typeface="Arial"/>
              </a:rPr>
              <a:t>te</a:t>
            </a:r>
            <a:r>
              <a:rPr b="0" lang="en-US" sz="3500" spc="-1" strike="noStrike">
                <a:solidFill>
                  <a:srgbClr val="000000"/>
                </a:solidFill>
                <a:latin typeface="Arial"/>
              </a:rPr>
              <a:t>xt </a:t>
            </a:r>
            <a:r>
              <a:rPr b="0" lang="en-US" sz="3500" spc="-1" strike="noStrike">
                <a:solidFill>
                  <a:srgbClr val="000000"/>
                </a:solidFill>
                <a:latin typeface="Arial"/>
              </a:rPr>
              <a:t>for</a:t>
            </a:r>
            <a:r>
              <a:rPr b="0" lang="en-US" sz="3500" spc="-1" strike="noStrike">
                <a:solidFill>
                  <a:srgbClr val="000000"/>
                </a:solidFill>
                <a:latin typeface="Arial"/>
              </a:rPr>
              <a:t>m</a:t>
            </a:r>
            <a:r>
              <a:rPr b="0" lang="en-US" sz="3500" spc="-1" strike="noStrike">
                <a:solidFill>
                  <a:srgbClr val="000000"/>
                </a:solidFill>
                <a:latin typeface="Arial"/>
              </a:rPr>
              <a:t>at</a:t>
            </a:r>
            <a:endParaRPr b="0" lang="en-US" sz="3500" spc="-1" strike="noStrike">
              <a:solidFill>
                <a:srgbClr val="000000"/>
              </a:solidFill>
              <a:latin typeface="Arial"/>
            </a:endParaRPr>
          </a:p>
        </p:txBody>
      </p:sp>
      <p:sp>
        <p:nvSpPr>
          <p:cNvPr id="131" name="PlaceHolder 4"/>
          <p:cNvSpPr>
            <a:spLocks noGrp="1"/>
          </p:cNvSpPr>
          <p:nvPr>
            <p:ph type="title"/>
          </p:nvPr>
        </p:nvSpPr>
        <p:spPr>
          <a:xfrm>
            <a:off x="1541160" y="167904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endParaRPr b="0" lang="en-US" sz="3000" spc="-1" strike="noStrike">
              <a:solidFill>
                <a:srgbClr val="000000"/>
              </a:solidFill>
              <a:latin typeface="Arial"/>
            </a:endParaRPr>
          </a:p>
        </p:txBody>
      </p:sp>
      <p:sp>
        <p:nvSpPr>
          <p:cNvPr id="132" name="PlaceHolder 5"/>
          <p:cNvSpPr>
            <a:spLocks noGrp="1"/>
          </p:cNvSpPr>
          <p:nvPr>
            <p:ph type="title"/>
          </p:nvPr>
        </p:nvSpPr>
        <p:spPr>
          <a:xfrm>
            <a:off x="1541160" y="311256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endParaRPr b="0" lang="en-US" sz="3000" spc="-1" strike="noStrike">
              <a:solidFill>
                <a:srgbClr val="000000"/>
              </a:solidFill>
              <a:latin typeface="Arial"/>
            </a:endParaRPr>
          </a:p>
        </p:txBody>
      </p:sp>
      <p:sp>
        <p:nvSpPr>
          <p:cNvPr id="133" name="PlaceHolder 6"/>
          <p:cNvSpPr>
            <a:spLocks noGrp="1"/>
          </p:cNvSpPr>
          <p:nvPr>
            <p:ph type="title"/>
          </p:nvPr>
        </p:nvSpPr>
        <p:spPr>
          <a:xfrm>
            <a:off x="4181400" y="167904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endParaRPr b="0" lang="en-US" sz="3000" spc="-1" strike="noStrike">
              <a:solidFill>
                <a:srgbClr val="000000"/>
              </a:solidFill>
              <a:latin typeface="Arial"/>
            </a:endParaRPr>
          </a:p>
        </p:txBody>
      </p:sp>
      <p:sp>
        <p:nvSpPr>
          <p:cNvPr id="134" name="PlaceHolder 7"/>
          <p:cNvSpPr>
            <a:spLocks noGrp="1"/>
          </p:cNvSpPr>
          <p:nvPr>
            <p:ph type="title"/>
          </p:nvPr>
        </p:nvSpPr>
        <p:spPr>
          <a:xfrm>
            <a:off x="4181400" y="311256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r>
              <a:rPr b="1" lang="en-US" sz="3000" spc="-1" strike="noStrike">
                <a:solidFill>
                  <a:srgbClr val="ffffff"/>
                </a:solidFill>
                <a:latin typeface="Be Vietnam Pro"/>
                <a:ea typeface="Be Vietnam Pro"/>
              </a:rPr>
              <a:t>%</a:t>
            </a:r>
            <a:endParaRPr b="0" lang="en-US" sz="3000" spc="-1" strike="noStrike">
              <a:solidFill>
                <a:srgbClr val="000000"/>
              </a:solidFill>
              <a:latin typeface="Arial"/>
            </a:endParaRPr>
          </a:p>
        </p:txBody>
      </p:sp>
      <p:sp>
        <p:nvSpPr>
          <p:cNvPr id="135" name="PlaceHolder 8"/>
          <p:cNvSpPr>
            <a:spLocks noGrp="1"/>
          </p:cNvSpPr>
          <p:nvPr>
            <p:ph type="title"/>
          </p:nvPr>
        </p:nvSpPr>
        <p:spPr>
          <a:xfrm>
            <a:off x="6822000" y="167904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r>
              <a:rPr b="1" lang="en-US" sz="3000" spc="-1" strike="noStrike">
                <a:solidFill>
                  <a:srgbClr val="ffffff"/>
                </a:solidFill>
                <a:latin typeface="Be Vietnam Pro"/>
                <a:ea typeface="Be Vietnam Pro"/>
              </a:rPr>
              <a:t>%</a:t>
            </a:r>
            <a:endParaRPr b="0" lang="en-US" sz="3000" spc="-1" strike="noStrike">
              <a:solidFill>
                <a:srgbClr val="000000"/>
              </a:solidFill>
              <a:latin typeface="Arial"/>
            </a:endParaRPr>
          </a:p>
        </p:txBody>
      </p:sp>
      <p:sp>
        <p:nvSpPr>
          <p:cNvPr id="136" name="PlaceHolder 9"/>
          <p:cNvSpPr>
            <a:spLocks noGrp="1"/>
          </p:cNvSpPr>
          <p:nvPr>
            <p:ph type="title"/>
          </p:nvPr>
        </p:nvSpPr>
        <p:spPr>
          <a:xfrm>
            <a:off x="6822000" y="3112560"/>
            <a:ext cx="774000" cy="447120"/>
          </a:xfrm>
          <a:prstGeom prst="rect">
            <a:avLst/>
          </a:prstGeom>
        </p:spPr>
        <p:txBody>
          <a:bodyPr tIns="91440" bIns="91440" anchor="ctr">
            <a:noAutofit/>
          </a:bodyPr>
          <a:p>
            <a:pPr algn="ctr">
              <a:lnSpc>
                <a:spcPct val="100000"/>
              </a:lnSpc>
            </a:pPr>
            <a:r>
              <a:rPr b="1" lang="en-US" sz="3000" spc="-1" strike="noStrike">
                <a:solidFill>
                  <a:srgbClr val="ffffff"/>
                </a:solidFill>
                <a:latin typeface="Be Vietnam Pro"/>
                <a:ea typeface="Be Vietnam Pro"/>
              </a:rPr>
              <a:t>xx</a:t>
            </a:r>
            <a:r>
              <a:rPr b="1" lang="en-US" sz="3000" spc="-1" strike="noStrike">
                <a:solidFill>
                  <a:srgbClr val="ffffff"/>
                </a:solidFill>
                <a:latin typeface="Be Vietnam Pro"/>
                <a:ea typeface="Be Vietnam Pro"/>
              </a:rPr>
              <a:t>%</a:t>
            </a:r>
            <a:endParaRPr b="0" lang="en-US" sz="3000" spc="-1" strike="noStrike">
              <a:solidFill>
                <a:srgbClr val="000000"/>
              </a:solidFill>
              <a:latin typeface="Arial"/>
            </a:endParaRPr>
          </a:p>
        </p:txBody>
      </p:sp>
      <p:sp>
        <p:nvSpPr>
          <p:cNvPr id="137" name="PlaceHolder 10"/>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174" name="Google Shape;33;p5" descr=""/>
          <p:cNvPicPr/>
          <p:nvPr/>
        </p:nvPicPr>
        <p:blipFill>
          <a:blip r:embed="rId2">
            <a:alphaModFix amt="60000"/>
          </a:blip>
          <a:stretch/>
        </p:blipFill>
        <p:spPr>
          <a:xfrm>
            <a:off x="3888360" y="1696320"/>
            <a:ext cx="7414200" cy="4170240"/>
          </a:xfrm>
          <a:prstGeom prst="rect">
            <a:avLst/>
          </a:prstGeom>
          <a:ln>
            <a:noFill/>
          </a:ln>
        </p:spPr>
      </p:pic>
      <p:pic>
        <p:nvPicPr>
          <p:cNvPr id="175" name="Google Shape;34;p5" descr=""/>
          <p:cNvPicPr/>
          <p:nvPr/>
        </p:nvPicPr>
        <p:blipFill>
          <a:blip r:embed="rId3">
            <a:alphaModFix amt="60000"/>
          </a:blip>
          <a:stretch/>
        </p:blipFill>
        <p:spPr>
          <a:xfrm>
            <a:off x="-3635640" y="-1207080"/>
            <a:ext cx="9037800" cy="5083560"/>
          </a:xfrm>
          <a:prstGeom prst="rect">
            <a:avLst/>
          </a:prstGeom>
          <a:ln>
            <a:noFill/>
          </a:ln>
        </p:spPr>
      </p:pic>
      <p:pic>
        <p:nvPicPr>
          <p:cNvPr id="176" name="Google Shape;35;p5" descr=""/>
          <p:cNvPicPr/>
          <p:nvPr/>
        </p:nvPicPr>
        <p:blipFill>
          <a:blip r:embed="rId4">
            <a:alphaModFix amt="60000"/>
          </a:blip>
          <a:stretch/>
        </p:blipFill>
        <p:spPr>
          <a:xfrm rot="11919000">
            <a:off x="6209280" y="-1998720"/>
            <a:ext cx="7414200" cy="4170240"/>
          </a:xfrm>
          <a:prstGeom prst="rect">
            <a:avLst/>
          </a:prstGeom>
          <a:ln>
            <a:noFill/>
          </a:ln>
        </p:spPr>
      </p:pic>
      <p:sp>
        <p:nvSpPr>
          <p:cNvPr id="177" name="CustomShape 1"/>
          <p:cNvSpPr/>
          <p:nvPr/>
        </p:nvSpPr>
        <p:spPr>
          <a:xfrm rot="2700000">
            <a:off x="7106400" y="2955960"/>
            <a:ext cx="1260000" cy="3465000"/>
          </a:xfrm>
          <a:prstGeom prst="ellipse">
            <a:avLst/>
          </a:prstGeom>
          <a:noFill/>
          <a:ln w="9360">
            <a:solidFill>
              <a:schemeClr val="dk1"/>
            </a:solidFill>
            <a:round/>
          </a:ln>
        </p:spPr>
        <p:style>
          <a:lnRef idx="0"/>
          <a:fillRef idx="0"/>
          <a:effectRef idx="0"/>
          <a:fontRef idx="minor"/>
        </p:style>
      </p:sp>
      <p:sp>
        <p:nvSpPr>
          <p:cNvPr id="178" name="CustomShape 2"/>
          <p:cNvSpPr/>
          <p:nvPr/>
        </p:nvSpPr>
        <p:spPr>
          <a:xfrm rot="3577200">
            <a:off x="-415800" y="-1106640"/>
            <a:ext cx="1002240" cy="2755800"/>
          </a:xfrm>
          <a:prstGeom prst="ellipse">
            <a:avLst/>
          </a:prstGeom>
          <a:noFill/>
          <a:ln w="9360">
            <a:solidFill>
              <a:schemeClr val="dk1"/>
            </a:solidFill>
            <a:round/>
          </a:ln>
        </p:spPr>
        <p:style>
          <a:lnRef idx="0"/>
          <a:fillRef idx="0"/>
          <a:effectRef idx="0"/>
          <a:fontRef idx="minor"/>
        </p:style>
      </p:sp>
      <p:sp>
        <p:nvSpPr>
          <p:cNvPr id="179" name="PlaceHolder 3"/>
          <p:cNvSpPr>
            <a:spLocks noGrp="1"/>
          </p:cNvSpPr>
          <p:nvPr>
            <p:ph type="title"/>
          </p:nvPr>
        </p:nvSpPr>
        <p:spPr>
          <a:xfrm>
            <a:off x="720000" y="444960"/>
            <a:ext cx="7703640" cy="572400"/>
          </a:xfrm>
          <a:prstGeom prst="rect">
            <a:avLst/>
          </a:prstGeom>
        </p:spPr>
        <p:txBody>
          <a:bodyPr tIns="91440" bIns="91440">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180" name="PlaceHolder 4"/>
          <p:cNvSpPr>
            <a:spLocks noGrp="1"/>
          </p:cNvSpPr>
          <p:nvPr>
            <p:ph type="body"/>
          </p:nvPr>
        </p:nvSpPr>
        <p:spPr>
          <a:xfrm>
            <a:off x="6291360" y="1570680"/>
            <a:ext cx="2132280" cy="3033000"/>
          </a:xfrm>
          <a:prstGeom prst="rect">
            <a:avLst/>
          </a:prstGeom>
        </p:spPr>
        <p:txBody>
          <a:bodyPr lIns="90000" rIns="90000" tIns="45000" bIns="45000">
            <a:normAutofit fontScale="4000"/>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217" name="Google Shape;16;p3" descr=""/>
          <p:cNvPicPr/>
          <p:nvPr/>
        </p:nvPicPr>
        <p:blipFill>
          <a:blip r:embed="rId2">
            <a:alphaModFix amt="60000"/>
          </a:blip>
          <a:stretch/>
        </p:blipFill>
        <p:spPr>
          <a:xfrm rot="9284400">
            <a:off x="-3205080" y="-2271240"/>
            <a:ext cx="7414200" cy="4170240"/>
          </a:xfrm>
          <a:prstGeom prst="rect">
            <a:avLst/>
          </a:prstGeom>
          <a:ln>
            <a:noFill/>
          </a:ln>
        </p:spPr>
      </p:pic>
      <p:pic>
        <p:nvPicPr>
          <p:cNvPr id="218" name="Google Shape;17;p3" descr=""/>
          <p:cNvPicPr/>
          <p:nvPr/>
        </p:nvPicPr>
        <p:blipFill>
          <a:blip r:embed="rId3">
            <a:alphaModFix amt="60000"/>
          </a:blip>
          <a:stretch/>
        </p:blipFill>
        <p:spPr>
          <a:xfrm rot="12517800">
            <a:off x="5016240" y="-1913400"/>
            <a:ext cx="7414200" cy="4170240"/>
          </a:xfrm>
          <a:prstGeom prst="rect">
            <a:avLst/>
          </a:prstGeom>
          <a:ln>
            <a:noFill/>
          </a:ln>
        </p:spPr>
      </p:pic>
      <p:pic>
        <p:nvPicPr>
          <p:cNvPr id="219" name="Google Shape;18;p3" descr=""/>
          <p:cNvPicPr/>
          <p:nvPr/>
        </p:nvPicPr>
        <p:blipFill>
          <a:blip r:embed="rId4">
            <a:alphaModFix amt="60000"/>
          </a:blip>
          <a:stretch/>
        </p:blipFill>
        <p:spPr>
          <a:xfrm rot="10800000">
            <a:off x="-1715760" y="-612000"/>
            <a:ext cx="11781360" cy="6626880"/>
          </a:xfrm>
          <a:prstGeom prst="rect">
            <a:avLst/>
          </a:prstGeom>
          <a:ln>
            <a:noFill/>
          </a:ln>
        </p:spPr>
      </p:pic>
      <p:sp>
        <p:nvSpPr>
          <p:cNvPr id="220" name="CustomShape 1"/>
          <p:cNvSpPr/>
          <p:nvPr/>
        </p:nvSpPr>
        <p:spPr>
          <a:xfrm rot="18177600">
            <a:off x="6375600" y="-1532880"/>
            <a:ext cx="1260000" cy="3465000"/>
          </a:xfrm>
          <a:prstGeom prst="ellipse">
            <a:avLst/>
          </a:prstGeom>
          <a:noFill/>
          <a:ln w="9360">
            <a:solidFill>
              <a:schemeClr val="dk1"/>
            </a:solidFill>
            <a:round/>
          </a:ln>
        </p:spPr>
        <p:style>
          <a:lnRef idx="0"/>
          <a:fillRef idx="0"/>
          <a:effectRef idx="0"/>
          <a:fontRef idx="minor"/>
        </p:style>
      </p:sp>
      <p:sp>
        <p:nvSpPr>
          <p:cNvPr id="221" name="CustomShape 2"/>
          <p:cNvSpPr/>
          <p:nvPr/>
        </p:nvSpPr>
        <p:spPr>
          <a:xfrm rot="14284200">
            <a:off x="-931320" y="2942640"/>
            <a:ext cx="1260000" cy="3465000"/>
          </a:xfrm>
          <a:prstGeom prst="ellipse">
            <a:avLst/>
          </a:prstGeom>
          <a:noFill/>
          <a:ln w="9360">
            <a:solidFill>
              <a:schemeClr val="dk1"/>
            </a:solidFill>
            <a:round/>
          </a:ln>
        </p:spPr>
        <p:style>
          <a:lnRef idx="0"/>
          <a:fillRef idx="0"/>
          <a:effectRef idx="0"/>
          <a:fontRef idx="minor"/>
        </p:style>
      </p:sp>
      <p:sp>
        <p:nvSpPr>
          <p:cNvPr id="222" name="PlaceHolder 3"/>
          <p:cNvSpPr>
            <a:spLocks noGrp="1"/>
          </p:cNvSpPr>
          <p:nvPr>
            <p:ph type="title"/>
          </p:nvPr>
        </p:nvSpPr>
        <p:spPr>
          <a:xfrm>
            <a:off x="4047120" y="2591280"/>
            <a:ext cx="4383360" cy="841320"/>
          </a:xfrm>
          <a:prstGeom prst="rect">
            <a:avLst/>
          </a:prstGeom>
        </p:spPr>
        <p:txBody>
          <a:bodyPr tIns="91440" bIns="91440">
            <a:noAutofit/>
          </a:bodyPr>
          <a:p>
            <a:r>
              <a:rPr b="0" lang="en-US" sz="5000" spc="-1" strike="noStrike">
                <a:solidFill>
                  <a:srgbClr val="000000"/>
                </a:solidFill>
                <a:latin typeface="Arial"/>
              </a:rPr>
              <a:t>Click to edit the title text format</a:t>
            </a:r>
            <a:endParaRPr b="0" lang="en-US" sz="5000" spc="-1" strike="noStrike">
              <a:solidFill>
                <a:srgbClr val="000000"/>
              </a:solidFill>
              <a:latin typeface="Arial"/>
            </a:endParaRPr>
          </a:p>
        </p:txBody>
      </p:sp>
      <p:sp>
        <p:nvSpPr>
          <p:cNvPr id="223" name="PlaceHolder 4"/>
          <p:cNvSpPr>
            <a:spLocks noGrp="1"/>
          </p:cNvSpPr>
          <p:nvPr>
            <p:ph type="title"/>
          </p:nvPr>
        </p:nvSpPr>
        <p:spPr>
          <a:xfrm>
            <a:off x="4047120" y="1710360"/>
            <a:ext cx="1240560" cy="841320"/>
          </a:xfrm>
          <a:prstGeom prst="rect">
            <a:avLst/>
          </a:prstGeom>
        </p:spPr>
        <p:txBody>
          <a:bodyPr tIns="91440" bIns="91440" anchor="ctr">
            <a:noAutofit/>
          </a:bodyPr>
          <a:p>
            <a:pPr algn="ctr">
              <a:lnSpc>
                <a:spcPct val="100000"/>
              </a:lnSpc>
            </a:pPr>
            <a:r>
              <a:rPr b="0" i="1" lang="en-US" sz="6000" spc="-1" strike="noStrike">
                <a:solidFill>
                  <a:srgbClr val="ffffff"/>
                </a:solidFill>
                <a:latin typeface="Be Vietnam Pro"/>
                <a:ea typeface="Be Vietnam Pro"/>
              </a:rPr>
              <a:t>xx%</a:t>
            </a:r>
            <a:endParaRPr b="0" lang="en-US" sz="6000" spc="-1" strike="noStrike">
              <a:solidFill>
                <a:srgbClr val="000000"/>
              </a:solidFill>
              <a:latin typeface="Arial"/>
            </a:endParaRPr>
          </a:p>
        </p:txBody>
      </p:sp>
      <p:sp>
        <p:nvSpPr>
          <p:cNvPr id="224" name="PlaceHolder 5"/>
          <p:cNvSpPr>
            <a:spLocks noGrp="1"/>
          </p:cNvSpPr>
          <p:nvPr>
            <p:ph type="body"/>
          </p:nvPr>
        </p:nvSpPr>
        <p:spPr>
          <a:xfrm>
            <a:off x="713160" y="539640"/>
            <a:ext cx="2760120" cy="4064040"/>
          </a:xfrm>
          <a:prstGeom prst="rect">
            <a:avLst/>
          </a:prstGeom>
        </p:spPr>
        <p:txBody>
          <a:bodyPr lIns="90000" rIns="90000" tIns="45000" bIns="45000">
            <a:normAutofit fontScale="13000"/>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151b"/>
        </a:solidFill>
      </p:bgPr>
    </p:bg>
    <p:spTree>
      <p:nvGrpSpPr>
        <p:cNvPr id="1" name=""/>
        <p:cNvGrpSpPr/>
        <p:nvPr/>
      </p:nvGrpSpPr>
      <p:grpSpPr>
        <a:xfrm>
          <a:off x="0" y="0"/>
          <a:ext cx="0" cy="0"/>
          <a:chOff x="0" y="0"/>
          <a:chExt cx="0" cy="0"/>
        </a:xfrm>
      </p:grpSpPr>
      <p:pic>
        <p:nvPicPr>
          <p:cNvPr id="261" name="Google Shape;66;p11" descr=""/>
          <p:cNvPicPr/>
          <p:nvPr/>
        </p:nvPicPr>
        <p:blipFill>
          <a:blip r:embed="rId2">
            <a:alphaModFix amt="60000"/>
          </a:blip>
          <a:stretch/>
        </p:blipFill>
        <p:spPr>
          <a:xfrm flipH="1" rot="617400">
            <a:off x="-2070000" y="1959120"/>
            <a:ext cx="7414200" cy="4170240"/>
          </a:xfrm>
          <a:prstGeom prst="rect">
            <a:avLst/>
          </a:prstGeom>
          <a:ln>
            <a:noFill/>
          </a:ln>
        </p:spPr>
      </p:pic>
      <p:pic>
        <p:nvPicPr>
          <p:cNvPr id="262" name="Google Shape;67;p11" descr=""/>
          <p:cNvPicPr/>
          <p:nvPr/>
        </p:nvPicPr>
        <p:blipFill>
          <a:blip r:embed="rId3">
            <a:alphaModFix amt="60000"/>
          </a:blip>
          <a:stretch/>
        </p:blipFill>
        <p:spPr>
          <a:xfrm flipH="1">
            <a:off x="-162720" y="-1816200"/>
            <a:ext cx="11781360" cy="6626880"/>
          </a:xfrm>
          <a:prstGeom prst="rect">
            <a:avLst/>
          </a:prstGeom>
          <a:ln>
            <a:noFill/>
          </a:ln>
        </p:spPr>
      </p:pic>
      <p:sp>
        <p:nvSpPr>
          <p:cNvPr id="263" name="CustomShape 1"/>
          <p:cNvSpPr/>
          <p:nvPr/>
        </p:nvSpPr>
        <p:spPr>
          <a:xfrm rot="1194000">
            <a:off x="551520" y="-2136240"/>
            <a:ext cx="1260360" cy="3465000"/>
          </a:xfrm>
          <a:prstGeom prst="ellipse">
            <a:avLst/>
          </a:prstGeom>
          <a:noFill/>
          <a:ln w="9360">
            <a:solidFill>
              <a:schemeClr val="dk1"/>
            </a:solidFill>
            <a:round/>
          </a:ln>
        </p:spPr>
        <p:style>
          <a:lnRef idx="0"/>
          <a:fillRef idx="0"/>
          <a:effectRef idx="0"/>
          <a:fontRef idx="minor"/>
        </p:style>
      </p:sp>
      <p:sp>
        <p:nvSpPr>
          <p:cNvPr id="264" name="CustomShape 2"/>
          <p:cNvSpPr/>
          <p:nvPr/>
        </p:nvSpPr>
        <p:spPr>
          <a:xfrm rot="19493400">
            <a:off x="7140600" y="-1634760"/>
            <a:ext cx="1260000" cy="3465000"/>
          </a:xfrm>
          <a:prstGeom prst="ellipse">
            <a:avLst/>
          </a:prstGeom>
          <a:noFill/>
          <a:ln w="9360">
            <a:solidFill>
              <a:schemeClr val="dk1"/>
            </a:solidFill>
            <a:round/>
          </a:ln>
        </p:spPr>
        <p:style>
          <a:lnRef idx="0"/>
          <a:fillRef idx="0"/>
          <a:effectRef idx="0"/>
          <a:fontRef idx="minor"/>
        </p:style>
      </p:sp>
      <p:sp>
        <p:nvSpPr>
          <p:cNvPr id="265" name="PlaceHolder 3"/>
          <p:cNvSpPr>
            <a:spLocks noGrp="1"/>
          </p:cNvSpPr>
          <p:nvPr>
            <p:ph type="body"/>
          </p:nvPr>
        </p:nvSpPr>
        <p:spPr>
          <a:xfrm>
            <a:off x="713160" y="2999880"/>
            <a:ext cx="7717320" cy="1603800"/>
          </a:xfrm>
          <a:prstGeom prst="rect">
            <a:avLst/>
          </a:prstGeom>
        </p:spPr>
        <p:txBody>
          <a:bodyPr lIns="90000" rIns="90000" tIns="45000" bIns="45000">
            <a:normAutofit fontScale="55000"/>
          </a:bodyPr>
          <a:p>
            <a:pPr marL="432000" indent="-324000">
              <a:spcBef>
                <a:spcPts val="1417"/>
              </a:spcBef>
              <a:buClr>
                <a:srgbClr val="ffffff"/>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6" name="PlaceHolder 4"/>
          <p:cNvSpPr>
            <a:spLocks noGrp="1"/>
          </p:cNvSpPr>
          <p:nvPr>
            <p:ph type="title"/>
          </p:nvPr>
        </p:nvSpPr>
        <p:spPr>
          <a:xfrm>
            <a:off x="1284120" y="766440"/>
            <a:ext cx="6575760" cy="1461600"/>
          </a:xfrm>
          <a:prstGeom prst="rect">
            <a:avLst/>
          </a:prstGeom>
        </p:spPr>
        <p:txBody>
          <a:bodyPr tIns="91440" bIns="91440" anchor="ctr">
            <a:noAutofit/>
          </a:bodyPr>
          <a:p>
            <a:pPr algn="ctr">
              <a:lnSpc>
                <a:spcPct val="100000"/>
              </a:lnSpc>
            </a:pPr>
            <a:r>
              <a:rPr b="1" lang="en-US" sz="6000" spc="-1" strike="noStrike">
                <a:solidFill>
                  <a:srgbClr val="ffffff"/>
                </a:solidFill>
                <a:latin typeface="Be Vietnam Pro"/>
                <a:ea typeface="Be Vietnam Pro"/>
              </a:rPr>
              <a:t>xx%</a:t>
            </a:r>
            <a:endParaRPr b="0" lang="en-US" sz="6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73.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61.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7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73.xml"/>
</Relationships>
</file>

<file path=ppt/slides/_rels/slide2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hyperlink" Target="http://www.kaggle.com/" TargetMode="External"/><Relationship Id="rId2" Type="http://schemas.openxmlformats.org/officeDocument/2006/relationships/hyperlink" Target="http://www.kaggle.com/" TargetMode="External"/><Relationship Id="rId3" Type="http://schemas.openxmlformats.org/officeDocument/2006/relationships/hyperlink" Target="http://www.kaggle.com/" TargetMode="External"/><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hyperlink" Target="http://www.kaggle/" TargetMode="External"/><Relationship Id="rId2" Type="http://schemas.openxmlformats.org/officeDocument/2006/relationships/slideLayout" Target="../slideLayouts/slideLayout1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2.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microsoft.com/office/2007/relationships/hdphoto" Target="../media/hdphoto1.wdp"/><Relationship Id="rId4"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microsoft.com/office/2007/relationships/hdphoto" Target="../media/hdphoto2.wdp"/><Relationship Id="rId4"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713160" y="0"/>
            <a:ext cx="4899960" cy="2667600"/>
          </a:xfrm>
          <a:prstGeom prst="rect">
            <a:avLst/>
          </a:prstGeom>
          <a:noFill/>
          <a:ln>
            <a:noFill/>
          </a:ln>
        </p:spPr>
        <p:txBody>
          <a:bodyPr tIns="91440" bIns="91440" anchor="b">
            <a:noAutofit/>
          </a:bodyPr>
          <a:p>
            <a:endParaRPr b="0" lang="en-US" sz="1400" spc="-1" strike="noStrike">
              <a:solidFill>
                <a:srgbClr val="000000"/>
              </a:solidFill>
              <a:latin typeface="Arial"/>
            </a:endParaRPr>
          </a:p>
        </p:txBody>
      </p:sp>
      <p:sp>
        <p:nvSpPr>
          <p:cNvPr id="310" name="TextShape 2"/>
          <p:cNvSpPr txBox="1"/>
          <p:nvPr/>
        </p:nvSpPr>
        <p:spPr>
          <a:xfrm>
            <a:off x="1317960" y="1005840"/>
            <a:ext cx="2705400" cy="731520"/>
          </a:xfrm>
          <a:prstGeom prst="rect">
            <a:avLst/>
          </a:prstGeom>
          <a:solidFill>
            <a:srgbClr val="3c279e"/>
          </a:solidFill>
          <a:ln w="9360">
            <a:solidFill>
              <a:srgbClr val="ffffff"/>
            </a:solidFill>
            <a:round/>
          </a:ln>
        </p:spPr>
        <p:txBody>
          <a:bodyPr tIns="91440" bIns="91440">
            <a:noAutofit/>
          </a:bodyPr>
          <a:p>
            <a:pPr>
              <a:lnSpc>
                <a:spcPct val="100000"/>
              </a:lnSpc>
              <a:tabLst>
                <a:tab algn="l" pos="0"/>
              </a:tabLst>
            </a:pPr>
            <a:r>
              <a:rPr b="1" lang="en-US" sz="1600" spc="-1" strike="noStrike">
                <a:solidFill>
                  <a:srgbClr val="ffffff"/>
                </a:solidFill>
                <a:latin typeface="Open Sans"/>
                <a:ea typeface="Open Sans"/>
              </a:rPr>
              <a:t>Statistics for Engineers</a:t>
            </a:r>
            <a:endParaRPr b="0" lang="en-US" sz="1600" spc="-1" strike="noStrike">
              <a:latin typeface="Arial"/>
            </a:endParaRPr>
          </a:p>
        </p:txBody>
      </p:sp>
      <p:sp>
        <p:nvSpPr>
          <p:cNvPr id="311" name="CustomShape 3"/>
          <p:cNvSpPr/>
          <p:nvPr/>
        </p:nvSpPr>
        <p:spPr>
          <a:xfrm rot="4090200">
            <a:off x="7403400" y="2359080"/>
            <a:ext cx="1260000" cy="3465360"/>
          </a:xfrm>
          <a:prstGeom prst="ellipse">
            <a:avLst/>
          </a:prstGeom>
          <a:noFill/>
          <a:ln w="9360">
            <a:solidFill>
              <a:schemeClr val="dk1"/>
            </a:solidFill>
            <a:round/>
          </a:ln>
        </p:spPr>
        <p:style>
          <a:lnRef idx="0"/>
          <a:fillRef idx="0"/>
          <a:effectRef idx="0"/>
          <a:fontRef idx="minor"/>
        </p:style>
      </p:sp>
      <p:sp>
        <p:nvSpPr>
          <p:cNvPr id="312" name="CustomShape 4"/>
          <p:cNvSpPr/>
          <p:nvPr/>
        </p:nvSpPr>
        <p:spPr>
          <a:xfrm>
            <a:off x="6748560" y="4006800"/>
            <a:ext cx="2191680" cy="525240"/>
          </a:xfrm>
          <a:prstGeom prst="rect">
            <a:avLst/>
          </a:prstGeom>
          <a:noFill/>
          <a:ln>
            <a:noFill/>
          </a:ln>
        </p:spPr>
        <p:style>
          <a:lnRef idx="0"/>
          <a:fillRef idx="0"/>
          <a:effectRef idx="0"/>
          <a:fontRef idx="minor"/>
        </p:style>
        <p:txBody>
          <a:bodyPr rIns="0" tIns="91440" bIns="91440">
            <a:noAutofit/>
          </a:bodyPr>
          <a:p>
            <a:pPr>
              <a:lnSpc>
                <a:spcPct val="100000"/>
              </a:lnSpc>
            </a:pPr>
            <a:r>
              <a:rPr b="0" lang="en-US" sz="1400" spc="-1" strike="noStrike">
                <a:solidFill>
                  <a:srgbClr val="ffffff"/>
                </a:solidFill>
                <a:latin typeface="Open Sans"/>
                <a:ea typeface="Open Sans"/>
              </a:rPr>
              <a:t>Samet Yıldırım</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1467720" y="-24840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sp>
        <p:nvSpPr>
          <p:cNvPr id="363" name="CustomShape 2"/>
          <p:cNvSpPr/>
          <p:nvPr/>
        </p:nvSpPr>
        <p:spPr>
          <a:xfrm>
            <a:off x="4956480" y="1344240"/>
            <a:ext cx="3553560" cy="102132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ffffff"/>
                </a:solidFill>
                <a:latin typeface="Open Sans"/>
                <a:ea typeface="Open Sans"/>
              </a:rPr>
              <a:t>- Comparison of small and large pack avocado sales by years for conventional avocados.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According to the table, small packages of conventional avocados have been sold more than large packages. Especially in the year 2017, the difference between small and large packages is significant.</a:t>
            </a:r>
            <a:endParaRPr b="0" lang="en-US" sz="1400" spc="-1" strike="noStrike">
              <a:latin typeface="Arial"/>
            </a:endParaRPr>
          </a:p>
        </p:txBody>
      </p:sp>
      <p:pic>
        <p:nvPicPr>
          <p:cNvPr id="364" name="Resim 3" descr="metin, ekran görüntüsü, diyagram, yazı tipi içeren bir resim&#10;&#10;Açıklama otomatik olarak oluşturuldu"/>
          <p:cNvPicPr/>
          <p:nvPr/>
        </p:nvPicPr>
        <p:blipFill>
          <a:blip r:embed="rId1"/>
          <a:stretch/>
        </p:blipFill>
        <p:spPr>
          <a:xfrm>
            <a:off x="384480" y="1344240"/>
            <a:ext cx="4225680" cy="3377160"/>
          </a:xfrm>
          <a:prstGeom prst="rect">
            <a:avLst/>
          </a:prstGeom>
          <a:ln>
            <a:noFill/>
          </a:ln>
        </p:spPr>
      </p:pic>
      <p:pic>
        <p:nvPicPr>
          <p:cNvPr id="365" name="Resim 6" descr="ekran görüntüsü, metin, yazı tipi içeren bir resim&#10;&#10;Açıklama otomatik olarak oluşturuldu"/>
          <p:cNvPicPr/>
          <p:nvPr/>
        </p:nvPicPr>
        <p:blipFill>
          <a:blip r:embed="rId2"/>
          <a:stretch/>
        </p:blipFill>
        <p:spPr>
          <a:xfrm>
            <a:off x="3208320" y="3975480"/>
            <a:ext cx="5623920" cy="746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467720" y="-24840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sp>
        <p:nvSpPr>
          <p:cNvPr id="367" name="CustomShape 2"/>
          <p:cNvSpPr/>
          <p:nvPr/>
        </p:nvSpPr>
        <p:spPr>
          <a:xfrm>
            <a:off x="5205600" y="1663200"/>
            <a:ext cx="3358440" cy="124488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ffffff"/>
                </a:solidFill>
                <a:latin typeface="Open Sans"/>
                <a:ea typeface="Open Sans"/>
              </a:rPr>
              <a:t>- This table presents the distributions of small and large conventional avocados by years.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The least total sales of both large and small conventional avocados were recorded in 2018.</a:t>
            </a:r>
            <a:endParaRPr b="0" lang="en-US" sz="1400" spc="-1" strike="noStrike">
              <a:latin typeface="Arial"/>
            </a:endParaRPr>
          </a:p>
        </p:txBody>
      </p:sp>
      <p:pic>
        <p:nvPicPr>
          <p:cNvPr id="368" name="Resim 16" descr="metin, ekran görüntüsü, diyagram, öykü gelişim çizgisi; kumpas; grafiğini çıkarma içeren bir resim&#10;&#10;Açıklama otomatik olarak oluşturuldu"/>
          <p:cNvPicPr/>
          <p:nvPr/>
        </p:nvPicPr>
        <p:blipFill>
          <a:blip r:embed="rId1"/>
          <a:stretch/>
        </p:blipFill>
        <p:spPr>
          <a:xfrm>
            <a:off x="394920" y="1430640"/>
            <a:ext cx="4393800" cy="3291120"/>
          </a:xfrm>
          <a:prstGeom prst="rect">
            <a:avLst/>
          </a:prstGeom>
          <a:ln>
            <a:noFill/>
          </a:ln>
        </p:spPr>
      </p:pic>
      <p:pic>
        <p:nvPicPr>
          <p:cNvPr id="369" name="Resim 17" descr="ekran görüntüsü, metin, yazı tipi içeren bir resim&#10;&#10;Açıklama otomatik olarak oluşturuldu"/>
          <p:cNvPicPr/>
          <p:nvPr/>
        </p:nvPicPr>
        <p:blipFill>
          <a:blip r:embed="rId2"/>
          <a:stretch/>
        </p:blipFill>
        <p:spPr>
          <a:xfrm>
            <a:off x="3626640" y="3843720"/>
            <a:ext cx="5230080" cy="8780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467720" y="-24840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sp>
        <p:nvSpPr>
          <p:cNvPr id="371" name="CustomShape 2"/>
          <p:cNvSpPr/>
          <p:nvPr/>
        </p:nvSpPr>
        <p:spPr>
          <a:xfrm>
            <a:off x="5502600" y="1653840"/>
            <a:ext cx="3069720" cy="1021320"/>
          </a:xfrm>
          <a:prstGeom prst="rect">
            <a:avLst/>
          </a:prstGeom>
          <a:noFill/>
          <a:ln>
            <a:noFill/>
          </a:ln>
        </p:spPr>
        <p:style>
          <a:lnRef idx="0"/>
          <a:fillRef idx="0"/>
          <a:effectRef idx="0"/>
          <a:fontRef idx="minor"/>
        </p:style>
        <p:txBody>
          <a:bodyPr tIns="91440" bIns="91440">
            <a:noAutofit/>
          </a:bodyPr>
          <a:p>
            <a:pPr>
              <a:lnSpc>
                <a:spcPct val="100000"/>
              </a:lnSpc>
            </a:pPr>
            <a:br/>
            <a:r>
              <a:rPr b="0" lang="tr-TR" sz="1400" spc="-1" strike="noStrike">
                <a:solidFill>
                  <a:srgbClr val="ffffff"/>
                </a:solidFill>
                <a:latin typeface="Open Sans"/>
                <a:ea typeface="Open Sans"/>
              </a:rPr>
              <a:t>- A bar graph of the total bags sold for organic and conventional avocados by years is provided.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It can be observed that there was a significant amount of both conventional and organic avocados sold in 2016 and 2017.</a:t>
            </a:r>
            <a:endParaRPr b="0" lang="en-US" sz="1400" spc="-1" strike="noStrike">
              <a:latin typeface="Arial"/>
            </a:endParaRPr>
          </a:p>
        </p:txBody>
      </p:sp>
      <p:pic>
        <p:nvPicPr>
          <p:cNvPr id="372" name="Resim 7" descr="metin, ekran görüntüsü, diyagram, çizgi içeren bir resim&#10;&#10;Açıklama otomatik olarak oluşturuldu"/>
          <p:cNvPicPr/>
          <p:nvPr/>
        </p:nvPicPr>
        <p:blipFill>
          <a:blip r:embed="rId1"/>
          <a:stretch/>
        </p:blipFill>
        <p:spPr>
          <a:xfrm>
            <a:off x="409320" y="1596240"/>
            <a:ext cx="4759200" cy="3125520"/>
          </a:xfrm>
          <a:prstGeom prst="rect">
            <a:avLst/>
          </a:prstGeom>
          <a:ln>
            <a:noFill/>
          </a:ln>
        </p:spPr>
      </p:pic>
      <p:pic>
        <p:nvPicPr>
          <p:cNvPr id="373" name="Resim 4" descr=""/>
          <p:cNvPicPr/>
          <p:nvPr/>
        </p:nvPicPr>
        <p:blipFill>
          <a:blip r:embed="rId2"/>
          <a:stretch/>
        </p:blipFill>
        <p:spPr>
          <a:xfrm>
            <a:off x="3417120" y="4052160"/>
            <a:ext cx="5489280" cy="6696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467720" y="-24840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sp>
        <p:nvSpPr>
          <p:cNvPr id="375" name="CustomShape 2"/>
          <p:cNvSpPr/>
          <p:nvPr/>
        </p:nvSpPr>
        <p:spPr>
          <a:xfrm>
            <a:off x="5591520" y="1518840"/>
            <a:ext cx="2972160" cy="124488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ffffff"/>
                </a:solidFill>
                <a:latin typeface="Open Sans"/>
                <a:ea typeface="Open Sans"/>
              </a:rPr>
              <a:t>- A sales graph of small and large sizes of organic avocados by year is provided.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It can be observed that the highest preference for small organic avocados was recorded in the year 2015.</a:t>
            </a:r>
            <a:endParaRPr b="0" lang="en-US" sz="1400" spc="-1" strike="noStrike">
              <a:latin typeface="Arial"/>
            </a:endParaRPr>
          </a:p>
          <a:p>
            <a:pPr>
              <a:lnSpc>
                <a:spcPct val="100000"/>
              </a:lnSpc>
            </a:pPr>
            <a:br/>
            <a:endParaRPr b="0" lang="en-US" sz="1400" spc="-1" strike="noStrike">
              <a:latin typeface="Arial"/>
            </a:endParaRPr>
          </a:p>
        </p:txBody>
      </p:sp>
      <p:pic>
        <p:nvPicPr>
          <p:cNvPr id="376" name="Resim 25" descr="metin, ekran görüntüsü, diyagram, yazı tipi içeren bir resim&#10;&#10;Açıklama otomatik olarak oluşturuldu"/>
          <p:cNvPicPr/>
          <p:nvPr/>
        </p:nvPicPr>
        <p:blipFill>
          <a:blip r:embed="rId1"/>
          <a:stretch/>
        </p:blipFill>
        <p:spPr>
          <a:xfrm>
            <a:off x="384120" y="1403640"/>
            <a:ext cx="4736160" cy="3344400"/>
          </a:xfrm>
          <a:prstGeom prst="rect">
            <a:avLst/>
          </a:prstGeom>
          <a:ln>
            <a:noFill/>
          </a:ln>
        </p:spPr>
      </p:pic>
      <p:pic>
        <p:nvPicPr>
          <p:cNvPr id="377" name="Resim 26" descr="metin, ekran görüntüsü, yazı tipi içeren bir resim&#10;&#10;Açıklama otomatik olarak oluşturuldu"/>
          <p:cNvPicPr/>
          <p:nvPr/>
        </p:nvPicPr>
        <p:blipFill>
          <a:blip r:embed="rId2"/>
          <a:stretch/>
        </p:blipFill>
        <p:spPr>
          <a:xfrm>
            <a:off x="3904920" y="3941280"/>
            <a:ext cx="4924800" cy="8067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8" name="Resim 6" descr="metin, yazı tipi, ekran görüntüsü içeren bir resim&#10;&#10;Açıklama otomatik olarak oluşturuldu"/>
          <p:cNvPicPr/>
          <p:nvPr/>
        </p:nvPicPr>
        <p:blipFill>
          <a:blip r:embed="rId1"/>
          <a:stretch/>
        </p:blipFill>
        <p:spPr>
          <a:xfrm>
            <a:off x="803520" y="3254040"/>
            <a:ext cx="2895480" cy="628560"/>
          </a:xfrm>
          <a:prstGeom prst="rect">
            <a:avLst/>
          </a:prstGeom>
          <a:ln>
            <a:noFill/>
          </a:ln>
        </p:spPr>
      </p:pic>
      <p:sp>
        <p:nvSpPr>
          <p:cNvPr id="379" name="CustomShape 1"/>
          <p:cNvSpPr/>
          <p:nvPr/>
        </p:nvSpPr>
        <p:spPr>
          <a:xfrm>
            <a:off x="1456920" y="-37152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br/>
            <a:r>
              <a:rPr b="1" lang="en-US" sz="3000" spc="-1" strike="noStrike">
                <a:solidFill>
                  <a:srgbClr val="ffffff"/>
                </a:solidFill>
                <a:latin typeface="Open Sans"/>
                <a:ea typeface="Open Sans"/>
              </a:rPr>
              <a:t>Normality Test</a:t>
            </a:r>
            <a:endParaRPr b="0" lang="en-US" sz="3000" spc="-1" strike="noStrike">
              <a:latin typeface="Arial"/>
            </a:endParaRPr>
          </a:p>
        </p:txBody>
      </p:sp>
      <p:sp>
        <p:nvSpPr>
          <p:cNvPr id="380" name="CustomShape 2"/>
          <p:cNvSpPr/>
          <p:nvPr/>
        </p:nvSpPr>
        <p:spPr>
          <a:xfrm>
            <a:off x="298440" y="1035720"/>
            <a:ext cx="3688560" cy="1952280"/>
          </a:xfrm>
          <a:prstGeom prst="rect">
            <a:avLst/>
          </a:prstGeom>
          <a:noFill/>
          <a:ln>
            <a:noFill/>
          </a:ln>
        </p:spPr>
        <p:style>
          <a:lnRef idx="0"/>
          <a:fillRef idx="0"/>
          <a:effectRef idx="0"/>
          <a:fontRef idx="minor"/>
        </p:style>
        <p:txBody>
          <a:bodyPr tIns="91440" bIns="91440">
            <a:noAutofit/>
          </a:bodyPr>
          <a:p>
            <a:pPr>
              <a:lnSpc>
                <a:spcPct val="100000"/>
              </a:lnSpc>
            </a:pPr>
            <a:r>
              <a:rPr b="0" lang="tr-TR" sz="1000" spc="-1" strike="noStrike">
                <a:solidFill>
                  <a:srgbClr val="ffffff"/>
                </a:solidFill>
                <a:latin typeface="Open Sans"/>
                <a:ea typeface="Open Sans"/>
              </a:rPr>
              <a:t>- The density curve represents a visual representation of the normal distribution plot of the wage distribution for total avocados.</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tr-TR" sz="1000" spc="-1" strike="noStrike">
                <a:solidFill>
                  <a:srgbClr val="ffffff"/>
                </a:solidFill>
                <a:latin typeface="Open Sans"/>
                <a:ea typeface="Open Sans"/>
              </a:rPr>
              <a:t>- To interpret the results, we compare the p-value to a predetermined significance level (usually 0.05). If the p-value is less than the significance level, we reject the null hypothesis, indicating that the data does not follow a normal distribution.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tr-TR" sz="1000" spc="-1" strike="noStrike">
                <a:solidFill>
                  <a:srgbClr val="ffffff"/>
                </a:solidFill>
                <a:latin typeface="Open Sans"/>
                <a:ea typeface="Open Sans"/>
              </a:rPr>
              <a:t>In this case, the p-value of 0.08194 is greater than the commonly used significance level of 0.05. Therefore, we fail to reject the null hypothesis at the 0.05 significance level.</a:t>
            </a:r>
            <a:endParaRPr b="0" lang="en-US" sz="1000" spc="-1" strike="noStrike">
              <a:latin typeface="Arial"/>
            </a:endParaRPr>
          </a:p>
        </p:txBody>
      </p:sp>
      <p:pic>
        <p:nvPicPr>
          <p:cNvPr id="381" name="Resim 11" descr=""/>
          <p:cNvPicPr/>
          <p:nvPr/>
        </p:nvPicPr>
        <p:blipFill>
          <a:blip r:embed="rId2"/>
          <a:stretch/>
        </p:blipFill>
        <p:spPr>
          <a:xfrm>
            <a:off x="425880" y="4057200"/>
            <a:ext cx="8260920" cy="770760"/>
          </a:xfrm>
          <a:prstGeom prst="rect">
            <a:avLst/>
          </a:prstGeom>
          <a:ln>
            <a:noFill/>
          </a:ln>
        </p:spPr>
      </p:pic>
      <p:pic>
        <p:nvPicPr>
          <p:cNvPr id="382" name="Resim 4" descr=""/>
          <p:cNvPicPr/>
          <p:nvPr/>
        </p:nvPicPr>
        <p:blipFill>
          <a:blip r:embed="rId3"/>
          <a:stretch/>
        </p:blipFill>
        <p:spPr>
          <a:xfrm>
            <a:off x="4199400" y="1124640"/>
            <a:ext cx="4487400" cy="31467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720000" y="253800"/>
            <a:ext cx="7703640" cy="572400"/>
          </a:xfrm>
          <a:prstGeom prst="rect">
            <a:avLst/>
          </a:prstGeom>
          <a:noFill/>
          <a:ln>
            <a:noFill/>
          </a:ln>
        </p:spPr>
        <p:txBody>
          <a:bodyPr tIns="91440" bIns="91440">
            <a:noAutofit/>
          </a:bodyPr>
          <a:p>
            <a:pPr algn="ctr">
              <a:lnSpc>
                <a:spcPct val="100000"/>
              </a:lnSpc>
              <a:tabLst>
                <a:tab algn="l" pos="0"/>
              </a:tabLst>
            </a:pPr>
            <a:r>
              <a:rPr b="1" lang="en-US" sz="3000" spc="-1" strike="noStrike">
                <a:solidFill>
                  <a:srgbClr val="ffffff"/>
                </a:solidFill>
                <a:latin typeface="Open Sans"/>
                <a:ea typeface="Open Sans"/>
              </a:rPr>
              <a:t>Point Estimation &amp; Confidence Interval</a:t>
            </a:r>
            <a:endParaRPr b="0" lang="en-US" sz="3000" spc="-1" strike="noStrike">
              <a:solidFill>
                <a:srgbClr val="000000"/>
              </a:solidFill>
              <a:latin typeface="Arial"/>
            </a:endParaRPr>
          </a:p>
        </p:txBody>
      </p:sp>
      <p:sp>
        <p:nvSpPr>
          <p:cNvPr id="384" name="TextShape 2"/>
          <p:cNvSpPr txBox="1"/>
          <p:nvPr/>
        </p:nvSpPr>
        <p:spPr>
          <a:xfrm>
            <a:off x="4319640" y="980640"/>
            <a:ext cx="4824000" cy="2203200"/>
          </a:xfrm>
          <a:prstGeom prst="rect">
            <a:avLst/>
          </a:prstGeom>
          <a:noFill/>
          <a:ln>
            <a:noFill/>
          </a:ln>
        </p:spPr>
        <p:txBody>
          <a:bodyPr tIns="91440" bIns="91440">
            <a:noAutofit/>
          </a:bodyPr>
          <a:p>
            <a:pPr>
              <a:lnSpc>
                <a:spcPct val="100000"/>
              </a:lnSpc>
              <a:tabLst>
                <a:tab algn="l" pos="0"/>
              </a:tabLst>
            </a:pPr>
            <a:r>
              <a:rPr b="0" lang="tr-TR" sz="1200" spc="-1" strike="noStrike">
                <a:solidFill>
                  <a:srgbClr val="ffffff"/>
                </a:solidFill>
                <a:latin typeface="Open Sans"/>
                <a:ea typeface="Arial"/>
              </a:rPr>
              <a:t>1. The length of the dataset "all_data$totalavocados" is stored in the variable "n".</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2. The mean of the dataset, excluding any missing values, is calculated and stored in the variable "xbar".</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3. The standard deviation of the dataset is calculated and stored in the variable "s".</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4. The margin of error is calculated using the t-distribution. The value "qt(0.975, df = n - 1)" represents the critical value for a 95% confidence interval (with a two-tailed test) based on the t-distribution. The result is stored in the variable "margin".</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5. The lower bound of the confidence interval is calculated by subtracting the margin from the sample mean (xbar). The result is stored in the variable "low".</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6. The upper bound of the confidence interval is calculated by adding the margin to the sample mean (xbar). The result is stored in the variable "high".</a:t>
            </a:r>
            <a:endParaRPr b="0" lang="en-US" sz="1200" spc="-1" strike="noStrike">
              <a:latin typeface="Arial"/>
            </a:endParaRPr>
          </a:p>
          <a:p>
            <a:pPr>
              <a:lnSpc>
                <a:spcPct val="100000"/>
              </a:lnSpc>
              <a:tabLst>
                <a:tab algn="l" pos="0"/>
              </a:tabLst>
            </a:pPr>
            <a:r>
              <a:rPr b="0" lang="tr-TR" sz="1200" spc="-1" strike="noStrike">
                <a:solidFill>
                  <a:srgbClr val="ffffff"/>
                </a:solidFill>
                <a:latin typeface="Open Sans"/>
                <a:ea typeface="Arial"/>
              </a:rPr>
              <a:t>7. The value of the margin is printed, resulting in 110497.6.</a:t>
            </a:r>
            <a:endParaRPr b="0" lang="en-US" sz="1200" spc="-1" strike="noStrike">
              <a:latin typeface="Arial"/>
            </a:endParaRPr>
          </a:p>
        </p:txBody>
      </p:sp>
      <p:pic>
        <p:nvPicPr>
          <p:cNvPr id="385" name="Resim 5" descr="metin, ekran görüntüsü, yazı tipi içeren bir resim&#10;&#10;Açıklama otomatik olarak oluşturuldu"/>
          <p:cNvPicPr/>
          <p:nvPr/>
        </p:nvPicPr>
        <p:blipFill>
          <a:blip r:embed="rId1"/>
          <a:stretch/>
        </p:blipFill>
        <p:spPr>
          <a:xfrm>
            <a:off x="507960" y="1129680"/>
            <a:ext cx="3678120" cy="1810080"/>
          </a:xfrm>
          <a:prstGeom prst="rect">
            <a:avLst/>
          </a:prstGeom>
          <a:ln>
            <a:noFill/>
          </a:ln>
        </p:spPr>
      </p:pic>
      <p:pic>
        <p:nvPicPr>
          <p:cNvPr id="386" name="Resim 7" descr="metin, ekran görüntüsü, yazı tipi içeren bir resim&#10;&#10;Açıklama otomatik olarak oluşturuldu"/>
          <p:cNvPicPr/>
          <p:nvPr/>
        </p:nvPicPr>
        <p:blipFill>
          <a:blip r:embed="rId2"/>
          <a:stretch/>
        </p:blipFill>
        <p:spPr>
          <a:xfrm>
            <a:off x="507960" y="2986200"/>
            <a:ext cx="3403080" cy="2054880"/>
          </a:xfrm>
          <a:prstGeom prst="rect">
            <a:avLst/>
          </a:prstGeom>
          <a:ln>
            <a:noFill/>
          </a:ln>
        </p:spPr>
      </p:pic>
      <p:sp>
        <p:nvSpPr>
          <p:cNvPr id="387" name="CustomShape 3"/>
          <p:cNvSpPr/>
          <p:nvPr/>
        </p:nvSpPr>
        <p:spPr>
          <a:xfrm>
            <a:off x="2445480" y="4335840"/>
            <a:ext cx="65278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200" spc="-1" strike="noStrike">
                <a:solidFill>
                  <a:srgbClr val="ffffff"/>
                </a:solidFill>
                <a:latin typeface="Open Sans"/>
                <a:ea typeface="Open Sans"/>
              </a:rPr>
              <a:t>The calculated confidence interval (with a 95% confidence level) for the mean of the "all_data$totalavocados" dataset is approximately 894,330.8 to 1,115,326. This means that we can be 95% confident that the true population mean falls within this range.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720000" y="259560"/>
            <a:ext cx="7703640" cy="572400"/>
          </a:xfrm>
          <a:prstGeom prst="rect">
            <a:avLst/>
          </a:prstGeom>
          <a:noFill/>
          <a:ln>
            <a:noFill/>
          </a:ln>
        </p:spPr>
        <p:txBody>
          <a:bodyPr tIns="91440" bIns="91440">
            <a:noAutofit/>
          </a:bodyPr>
          <a:p>
            <a:pPr algn="ctr">
              <a:lnSpc>
                <a:spcPct val="100000"/>
              </a:lnSpc>
              <a:tabLst>
                <a:tab algn="l" pos="0"/>
              </a:tabLst>
            </a:pPr>
            <a:r>
              <a:rPr b="1" lang="en-US" sz="3000" spc="-1" strike="noStrike">
                <a:solidFill>
                  <a:srgbClr val="ffffff"/>
                </a:solidFill>
                <a:latin typeface="Open Sans"/>
                <a:ea typeface="Open Sans"/>
              </a:rPr>
              <a:t>Hypothesis</a:t>
            </a:r>
            <a:endParaRPr b="0" lang="en-US" sz="3000" spc="-1" strike="noStrike">
              <a:solidFill>
                <a:srgbClr val="000000"/>
              </a:solidFill>
              <a:latin typeface="Arial"/>
            </a:endParaRPr>
          </a:p>
        </p:txBody>
      </p:sp>
      <p:sp>
        <p:nvSpPr>
          <p:cNvPr id="389" name="TextShape 2"/>
          <p:cNvSpPr txBox="1"/>
          <p:nvPr/>
        </p:nvSpPr>
        <p:spPr>
          <a:xfrm>
            <a:off x="2775240" y="927720"/>
            <a:ext cx="6166440" cy="1643400"/>
          </a:xfrm>
          <a:prstGeom prst="rect">
            <a:avLst/>
          </a:prstGeom>
          <a:noFill/>
          <a:ln>
            <a:noFill/>
          </a:ln>
        </p:spPr>
        <p:txBody>
          <a:bodyPr tIns="91440" bIns="91440">
            <a:noAutofit/>
          </a:bodyPr>
          <a:p>
            <a:pPr>
              <a:lnSpc>
                <a:spcPct val="100000"/>
              </a:lnSpc>
              <a:tabLst>
                <a:tab algn="l" pos="0"/>
              </a:tabLst>
            </a:pPr>
            <a:r>
              <a:rPr b="0" lang="tr-TR" sz="1000" spc="-1" strike="noStrike">
                <a:solidFill>
                  <a:srgbClr val="d1d5db"/>
                </a:solidFill>
                <a:latin typeface="Open Sans"/>
                <a:ea typeface="Open Sans"/>
              </a:rPr>
              <a:t>The t-test was used to test whether the mean value of the data in the TotalAvocados column is significantly different from zero. The phrase "One Sample t-test" refers to the t-test conducted on a single sample set. The "t" value represents the t-test statistic, which in this case is 17.888. The "df" value indicates the degrees of freedom for the t-test, which is 337 in this case. The "p-value" value represents the p-value. It is stated that the p-value is &lt; 2.2e-16, indicating a very low p-value. This implies that the mean value of the data in the TotalAvocados column is significantly different from zero. The phrase "alternative hypothesis" refers to stating the alternative hypothesis.</a:t>
            </a:r>
            <a:endParaRPr b="0" lang="en-US" sz="1000" spc="-1" strike="noStrike">
              <a:latin typeface="Arial"/>
            </a:endParaRPr>
          </a:p>
        </p:txBody>
      </p:sp>
      <p:pic>
        <p:nvPicPr>
          <p:cNvPr id="390" name="Resim 5" descr="metin, ekran görüntüsü, yazı tipi içeren bir resim&#10;&#10;Açıklama otomatik olarak oluşturuldu"/>
          <p:cNvPicPr/>
          <p:nvPr/>
        </p:nvPicPr>
        <p:blipFill>
          <a:blip r:embed="rId1"/>
          <a:stretch/>
        </p:blipFill>
        <p:spPr>
          <a:xfrm>
            <a:off x="5455800" y="2327040"/>
            <a:ext cx="3290040" cy="2427840"/>
          </a:xfrm>
          <a:prstGeom prst="rect">
            <a:avLst/>
          </a:prstGeom>
          <a:ln>
            <a:noFill/>
          </a:ln>
        </p:spPr>
      </p:pic>
      <p:pic>
        <p:nvPicPr>
          <p:cNvPr id="391" name="Resim 7" descr="metin, yazı tipi, ekran görüntüsü, sayı, numara içeren bir resim&#10;&#10;Açıklama otomatik olarak oluşturuldu"/>
          <p:cNvPicPr/>
          <p:nvPr/>
        </p:nvPicPr>
        <p:blipFill>
          <a:blip r:embed="rId2"/>
          <a:stretch/>
        </p:blipFill>
        <p:spPr>
          <a:xfrm>
            <a:off x="397800" y="1244160"/>
            <a:ext cx="2280240" cy="820080"/>
          </a:xfrm>
          <a:prstGeom prst="rect">
            <a:avLst/>
          </a:prstGeom>
          <a:ln>
            <a:noFill/>
          </a:ln>
        </p:spPr>
      </p:pic>
      <p:sp>
        <p:nvSpPr>
          <p:cNvPr id="392" name="CustomShape 3"/>
          <p:cNvSpPr/>
          <p:nvPr/>
        </p:nvSpPr>
        <p:spPr>
          <a:xfrm>
            <a:off x="397800" y="2694600"/>
            <a:ext cx="4575600" cy="96552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0" lang="tr-TR" sz="1000" spc="-1" strike="noStrike">
                <a:solidFill>
                  <a:srgbClr val="d1d5db"/>
                </a:solidFill>
                <a:latin typeface="Open Sans"/>
                <a:ea typeface="Open Sans"/>
              </a:rPr>
              <a:t>In this case, the alternative hypothesis is defined as "true mean is not equal to 0." The phrase "95 percent confidence interval" refers to the interval that allows us to estimate that the mean value of the data in the TotalAvocados column is between 894,330.8 and 1,115,326.0 with 95% confidence. The phrase "sample estimates" represents the sample estimate, which in this case is calculated as the sample mean of the data in the TotalAvocados column, which is 1,004,828. Therefore, based on this t-test result, we can conclude that the mean value of the data in the TotalAvocados column is significantly different from zero. This information provides insights into the population mean of the TotalAvocados data, showing that it is different from zero.</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Goodness of Fit Tests</a:t>
            </a:r>
            <a:endParaRPr b="0" lang="en-US" sz="3000" spc="-1" strike="noStrike">
              <a:latin typeface="Arial"/>
            </a:endParaRPr>
          </a:p>
        </p:txBody>
      </p:sp>
      <p:sp>
        <p:nvSpPr>
          <p:cNvPr id="394" name="CustomShape 2"/>
          <p:cNvSpPr/>
          <p:nvPr/>
        </p:nvSpPr>
        <p:spPr>
          <a:xfrm>
            <a:off x="510480" y="2510640"/>
            <a:ext cx="7999560" cy="240120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d1d5db"/>
                </a:solidFill>
                <a:latin typeface="Open Sans"/>
                <a:ea typeface="Open Sans"/>
              </a:rPr>
              <a:t>Null hypothesis (H0): There is no relationship between two variables (new_data and new_data2). Alternative hypothesis (H1): There is a relationship between the two variables. X-squared = 440, df = 420, p-value = 0.2412: The obtained p-value does not provide significant evidence to reject the null hypothesis and conclude that there is a significant relationship between the two variables. However, the warning message indicates that the chi-square approach may not be accurate. Therefore, there is some doubt about the reliability of the result. In conclusion, both tests do not support the presence of a significant relationship between the two variables. However, due to the warning message in the chi-square test, there is some doubt about the reliability of the result.</a:t>
            </a:r>
            <a:endParaRPr b="0" lang="en-US" sz="1400" spc="-1" strike="noStrike">
              <a:latin typeface="Arial"/>
            </a:endParaRPr>
          </a:p>
        </p:txBody>
      </p:sp>
      <p:pic>
        <p:nvPicPr>
          <p:cNvPr id="395" name="Resim 4" descr="metin, yazı tipi, ekran görüntüsü içeren bir resim&#10;&#10;Açıklama otomatik olarak oluşturuldu"/>
          <p:cNvPicPr/>
          <p:nvPr/>
        </p:nvPicPr>
        <p:blipFill>
          <a:blip r:embed="rId1"/>
          <a:srcRect l="0" t="0" r="3357" b="0"/>
          <a:stretch/>
        </p:blipFill>
        <p:spPr>
          <a:xfrm>
            <a:off x="4142160" y="1267920"/>
            <a:ext cx="4362480" cy="1050120"/>
          </a:xfrm>
          <a:prstGeom prst="rect">
            <a:avLst/>
          </a:prstGeom>
          <a:ln>
            <a:noFill/>
          </a:ln>
        </p:spPr>
      </p:pic>
      <p:pic>
        <p:nvPicPr>
          <p:cNvPr id="396" name="Resim 7" descr=""/>
          <p:cNvPicPr/>
          <p:nvPr/>
        </p:nvPicPr>
        <p:blipFill>
          <a:blip r:embed="rId2"/>
          <a:stretch/>
        </p:blipFill>
        <p:spPr>
          <a:xfrm>
            <a:off x="489240" y="1130760"/>
            <a:ext cx="4419360" cy="31716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535760" y="-3294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tr-TR" sz="3000" spc="-1" strike="noStrike">
                <a:solidFill>
                  <a:srgbClr val="ffffff"/>
                </a:solidFill>
                <a:latin typeface="Open Sans"/>
                <a:ea typeface="Open Sans"/>
              </a:rPr>
              <a:t>Li</a:t>
            </a:r>
            <a:r>
              <a:rPr b="1" lang="en-US" sz="3000" spc="-1" strike="noStrike">
                <a:solidFill>
                  <a:srgbClr val="ffffff"/>
                </a:solidFill>
                <a:latin typeface="Open Sans"/>
                <a:ea typeface="Open Sans"/>
              </a:rPr>
              <a:t>near Regression Model</a:t>
            </a:r>
            <a:endParaRPr b="0" lang="en-US" sz="3000" spc="-1" strike="noStrike">
              <a:latin typeface="Arial"/>
            </a:endParaRPr>
          </a:p>
        </p:txBody>
      </p:sp>
      <p:sp>
        <p:nvSpPr>
          <p:cNvPr id="398" name="CustomShape 2"/>
          <p:cNvSpPr/>
          <p:nvPr/>
        </p:nvSpPr>
        <p:spPr>
          <a:xfrm>
            <a:off x="314640" y="2292840"/>
            <a:ext cx="4257000" cy="241668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ffffff"/>
                </a:solidFill>
                <a:latin typeface="Open Sans"/>
                <a:ea typeface="Open Sans"/>
              </a:rPr>
              <a:t>The code is r analysis involving avocados data, focusing on the relationship between average price and the quantity of organic avocados.</a:t>
            </a:r>
            <a:endParaRPr b="0" lang="en-US" sz="1400" spc="-1" strike="noStrike">
              <a:latin typeface="Arial"/>
            </a:endParaRPr>
          </a:p>
        </p:txBody>
      </p:sp>
      <p:pic>
        <p:nvPicPr>
          <p:cNvPr id="399" name="Resim 18" descr="metin, ekran görüntüsü, yazı tipi, menü içeren bir resim&#10;&#10;Açıklama otomatik olarak oluşturuldu"/>
          <p:cNvPicPr/>
          <p:nvPr/>
        </p:nvPicPr>
        <p:blipFill>
          <a:blip r:embed="rId1"/>
          <a:stretch/>
        </p:blipFill>
        <p:spPr>
          <a:xfrm>
            <a:off x="4716720" y="1468800"/>
            <a:ext cx="3724200" cy="29030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1"/>
          <p:cNvSpPr/>
          <p:nvPr/>
        </p:nvSpPr>
        <p:spPr>
          <a:xfrm>
            <a:off x="1509120" y="-41292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tr-TR" sz="3000" spc="-1" strike="noStrike">
                <a:solidFill>
                  <a:srgbClr val="ffffff"/>
                </a:solidFill>
                <a:latin typeface="Open Sans"/>
                <a:ea typeface="Open Sans"/>
              </a:rPr>
              <a:t>Li</a:t>
            </a:r>
            <a:r>
              <a:rPr b="1" lang="en-US" sz="3000" spc="-1" strike="noStrike">
                <a:solidFill>
                  <a:srgbClr val="ffffff"/>
                </a:solidFill>
                <a:latin typeface="Open Sans"/>
                <a:ea typeface="Open Sans"/>
              </a:rPr>
              <a:t>near Regression Model</a:t>
            </a:r>
            <a:endParaRPr b="0" lang="en-US" sz="3000" spc="-1" strike="noStrike">
              <a:latin typeface="Arial"/>
            </a:endParaRPr>
          </a:p>
        </p:txBody>
      </p:sp>
      <p:sp>
        <p:nvSpPr>
          <p:cNvPr id="401" name="CustomShape 2"/>
          <p:cNvSpPr/>
          <p:nvPr/>
        </p:nvSpPr>
        <p:spPr>
          <a:xfrm>
            <a:off x="469080" y="2210400"/>
            <a:ext cx="3534480" cy="1666080"/>
          </a:xfrm>
          <a:prstGeom prst="rect">
            <a:avLst/>
          </a:prstGeom>
          <a:noFill/>
          <a:ln>
            <a:noFill/>
          </a:ln>
        </p:spPr>
        <p:style>
          <a:lnRef idx="0"/>
          <a:fillRef idx="0"/>
          <a:effectRef idx="0"/>
          <a:fontRef idx="minor"/>
        </p:style>
      </p:sp>
      <p:sp>
        <p:nvSpPr>
          <p:cNvPr id="402" name="CustomShape 3"/>
          <p:cNvSpPr/>
          <p:nvPr/>
        </p:nvSpPr>
        <p:spPr>
          <a:xfrm>
            <a:off x="362520" y="2071080"/>
            <a:ext cx="3893760" cy="1368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The previous code snippet and performs a similar analysis, but this time focusing on the relationship between average price and the quantity of conventional avocados.</a:t>
            </a:r>
            <a:endParaRPr b="0" lang="en-US" sz="1400" spc="-1" strike="noStrike">
              <a:latin typeface="Arial"/>
            </a:endParaRPr>
          </a:p>
          <a:p>
            <a:pPr>
              <a:lnSpc>
                <a:spcPct val="100000"/>
              </a:lnSpc>
            </a:pPr>
            <a:endParaRPr b="0" lang="en-US" sz="1400" spc="-1" strike="noStrike">
              <a:latin typeface="Arial"/>
            </a:endParaRPr>
          </a:p>
        </p:txBody>
      </p:sp>
      <p:pic>
        <p:nvPicPr>
          <p:cNvPr id="403" name="Resim 4" descr="metin, ekran görüntüsü, yazı tipi içeren bir resim&#10;&#10;Açıklama otomatik olarak oluşturuldu"/>
          <p:cNvPicPr/>
          <p:nvPr/>
        </p:nvPicPr>
        <p:blipFill>
          <a:blip r:embed="rId1"/>
          <a:stretch/>
        </p:blipFill>
        <p:spPr>
          <a:xfrm>
            <a:off x="4510080" y="1163160"/>
            <a:ext cx="4164840" cy="281700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720000" y="444960"/>
            <a:ext cx="7703640" cy="572400"/>
          </a:xfrm>
          <a:prstGeom prst="rect">
            <a:avLst/>
          </a:prstGeom>
          <a:noFill/>
          <a:ln>
            <a:noFill/>
          </a:ln>
        </p:spPr>
        <p:txBody>
          <a:bodyPr tIns="91440" bIns="91440">
            <a:noAutofit/>
          </a:bodyPr>
          <a:p>
            <a:pPr algn="ctr">
              <a:lnSpc>
                <a:spcPct val="100000"/>
              </a:lnSpc>
              <a:tabLst>
                <a:tab algn="l" pos="0"/>
              </a:tabLst>
            </a:pPr>
            <a:r>
              <a:rPr b="1" lang="en" sz="3000" spc="-1" strike="noStrike">
                <a:solidFill>
                  <a:srgbClr val="ffffff"/>
                </a:solidFill>
                <a:latin typeface="Open Sans"/>
                <a:ea typeface="Open Sans"/>
              </a:rPr>
              <a:t>Content</a:t>
            </a:r>
            <a:endParaRPr b="0" lang="en-US" sz="3000" spc="-1" strike="noStrike">
              <a:solidFill>
                <a:srgbClr val="000000"/>
              </a:solidFill>
              <a:latin typeface="Arial"/>
            </a:endParaRPr>
          </a:p>
        </p:txBody>
      </p:sp>
      <p:graphicFrame>
        <p:nvGraphicFramePr>
          <p:cNvPr id="314" name="Table 2"/>
          <p:cNvGraphicFramePr/>
          <p:nvPr/>
        </p:nvGraphicFramePr>
        <p:xfrm>
          <a:off x="720000" y="1777680"/>
          <a:ext cx="7703640" cy="1807200"/>
        </p:xfrm>
        <a:graphic>
          <a:graphicData uri="http://schemas.openxmlformats.org/drawingml/2006/table">
            <a:tbl>
              <a:tblPr/>
              <a:tblGrid>
                <a:gridCol w="6843600"/>
                <a:gridCol w="860040"/>
              </a:tblGrid>
              <a:tr h="361440">
                <a:tc>
                  <a:txBody>
                    <a:bodyPr lIns="91080" rIns="91080" tIns="0" bIns="0" anchor="ctr">
                      <a:noAutofit/>
                    </a:bodyPr>
                    <a:p>
                      <a:pPr>
                        <a:lnSpc>
                          <a:spcPct val="100000"/>
                        </a:lnSpc>
                        <a:tabLst>
                          <a:tab algn="l" pos="0"/>
                        </a:tabLst>
                      </a:pPr>
                      <a:r>
                        <a:rPr b="0" lang="en-US" sz="1100" spc="-1" strike="noStrike">
                          <a:solidFill>
                            <a:srgbClr val="ffffff"/>
                          </a:solidFill>
                          <a:latin typeface="Open Sans"/>
                          <a:ea typeface="Open Sans"/>
                        </a:rPr>
                        <a:t>Data Description And Analysis </a:t>
                      </a:r>
                      <a:endParaRPr b="0" lang="en-US" sz="11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gn="ctr">
                        <a:lnSpc>
                          <a:spcPct val="100000"/>
                        </a:lnSpc>
                        <a:spcAft>
                          <a:spcPts val="1599"/>
                        </a:spcAft>
                        <a:tabLst>
                          <a:tab algn="l" pos="0"/>
                        </a:tabLst>
                      </a:pPr>
                      <a:r>
                        <a:rPr b="0" lang="tr-TR" sz="900" spc="-1" strike="noStrike">
                          <a:solidFill>
                            <a:srgbClr val="ffffff"/>
                          </a:solidFill>
                          <a:latin typeface="Open Sans"/>
                          <a:ea typeface="Open Sans"/>
                        </a:rPr>
                        <a:t>3</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xBody>
                    <a:bodyPr lIns="91080" rIns="91080" tIns="0" bIns="0" anchor="ctr">
                      <a:noAutofit/>
                    </a:bodyPr>
                    <a:p>
                      <a:pPr>
                        <a:lnSpc>
                          <a:spcPct val="100000"/>
                        </a:lnSpc>
                        <a:tabLst>
                          <a:tab algn="l" pos="0"/>
                        </a:tabLst>
                      </a:pPr>
                      <a:r>
                        <a:rPr b="0" lang="tr-TR" sz="1100" spc="-1" strike="noStrike">
                          <a:solidFill>
                            <a:srgbClr val="ffffff"/>
                          </a:solidFill>
                          <a:latin typeface="Open Sans"/>
                          <a:ea typeface="Open Sans"/>
                        </a:rPr>
                        <a:t>Table of words</a:t>
                      </a:r>
                      <a:endParaRPr b="0" lang="en-US" sz="11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gn="ctr">
                        <a:lnSpc>
                          <a:spcPct val="100000"/>
                        </a:lnSpc>
                        <a:spcAft>
                          <a:spcPts val="1599"/>
                        </a:spcAft>
                        <a:tabLst>
                          <a:tab algn="l" pos="0"/>
                        </a:tabLst>
                      </a:pPr>
                      <a:r>
                        <a:rPr b="0" lang="tr-TR" sz="900" spc="-1" strike="noStrike">
                          <a:solidFill>
                            <a:srgbClr val="ffffff"/>
                          </a:solidFill>
                          <a:latin typeface="Open Sans"/>
                          <a:ea typeface="Open Sans"/>
                        </a:rPr>
                        <a:t>4</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xBody>
                    <a:bodyPr lIns="91080" rIns="91080" tIns="0" bIns="0" anchor="ctr">
                      <a:noAutofit/>
                    </a:bodyPr>
                    <a:p>
                      <a:pPr>
                        <a:lnSpc>
                          <a:spcPct val="100000"/>
                        </a:lnSpc>
                        <a:tabLst>
                          <a:tab algn="l" pos="0"/>
                        </a:tabLst>
                      </a:pPr>
                      <a:r>
                        <a:rPr b="0" lang="en-US" sz="1100" spc="-1" strike="noStrike">
                          <a:solidFill>
                            <a:srgbClr val="ffffff"/>
                          </a:solidFill>
                          <a:latin typeface="Open Sans"/>
                          <a:ea typeface="Open Sans"/>
                        </a:rPr>
                        <a:t>Normalitiy test</a:t>
                      </a:r>
                      <a:endParaRPr b="0" lang="en-US" sz="11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gn="ctr">
                        <a:lnSpc>
                          <a:spcPct val="100000"/>
                        </a:lnSpc>
                        <a:spcAft>
                          <a:spcPts val="1599"/>
                        </a:spcAft>
                        <a:tabLst>
                          <a:tab algn="l" pos="0"/>
                        </a:tabLst>
                      </a:pPr>
                      <a:r>
                        <a:rPr b="0" lang="tr-TR" sz="900" spc="-1" strike="noStrike">
                          <a:solidFill>
                            <a:srgbClr val="ffffff"/>
                          </a:solidFill>
                          <a:latin typeface="Open Sans"/>
                          <a:ea typeface="Open Sans"/>
                        </a:rPr>
                        <a:t>5 -- 8</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cPr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tr-TR" sz="3000" spc="-1" strike="noStrike">
                <a:solidFill>
                  <a:srgbClr val="ffffff"/>
                </a:solidFill>
                <a:latin typeface="Open Sans"/>
                <a:ea typeface="Open Sans"/>
              </a:rPr>
              <a:t>Li</a:t>
            </a:r>
            <a:r>
              <a:rPr b="1" lang="en-US" sz="3000" spc="-1" strike="noStrike">
                <a:solidFill>
                  <a:srgbClr val="ffffff"/>
                </a:solidFill>
                <a:latin typeface="Open Sans"/>
                <a:ea typeface="Open Sans"/>
              </a:rPr>
              <a:t>near Regression Model</a:t>
            </a:r>
            <a:endParaRPr b="0" lang="en-US" sz="3000" spc="-1" strike="noStrike">
              <a:latin typeface="Arial"/>
            </a:endParaRPr>
          </a:p>
        </p:txBody>
      </p:sp>
      <p:sp>
        <p:nvSpPr>
          <p:cNvPr id="405" name="CustomShape 2"/>
          <p:cNvSpPr/>
          <p:nvPr/>
        </p:nvSpPr>
        <p:spPr>
          <a:xfrm>
            <a:off x="4861080" y="2203920"/>
            <a:ext cx="3930840" cy="348552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ffffff"/>
                </a:solidFill>
                <a:latin typeface="Open Sans"/>
                <a:ea typeface="Open Sans"/>
              </a:rPr>
              <a:t>Linear regression model is created to analyze the relationship between average price and various avocado attributes for the "conventional" type.</a:t>
            </a:r>
            <a:endParaRPr b="0" lang="en-US" sz="1400" spc="-1" strike="noStrike">
              <a:latin typeface="Arial"/>
            </a:endParaRPr>
          </a:p>
        </p:txBody>
      </p:sp>
      <p:pic>
        <p:nvPicPr>
          <p:cNvPr id="406" name="Resim 3" descr="metin, ekran görüntüsü, yazı tipi, menü içeren bir resim&#10;&#10;Açıklama otomatik olarak oluşturuldu"/>
          <p:cNvPicPr/>
          <p:nvPr/>
        </p:nvPicPr>
        <p:blipFill>
          <a:blip r:embed="rId1"/>
          <a:stretch/>
        </p:blipFill>
        <p:spPr>
          <a:xfrm>
            <a:off x="583560" y="1277280"/>
            <a:ext cx="3988080" cy="33112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708840" y="164880"/>
            <a:ext cx="7703640" cy="629640"/>
          </a:xfrm>
          <a:prstGeom prst="rect">
            <a:avLst/>
          </a:prstGeom>
          <a:noFill/>
          <a:ln>
            <a:noFill/>
          </a:ln>
        </p:spPr>
        <p:txBody>
          <a:bodyPr tIns="91440" bIns="91440">
            <a:noAutofit/>
          </a:bodyPr>
          <a:p>
            <a:pPr algn="ctr">
              <a:lnSpc>
                <a:spcPct val="100000"/>
              </a:lnSpc>
              <a:tabLst>
                <a:tab algn="l" pos="0"/>
              </a:tabLst>
            </a:pPr>
            <a:r>
              <a:rPr b="1" lang="en-US" sz="3000" spc="-1" strike="noStrike">
                <a:solidFill>
                  <a:srgbClr val="ffffff"/>
                </a:solidFill>
                <a:latin typeface="Open Sans"/>
                <a:ea typeface="Open Sans"/>
              </a:rPr>
              <a:t>ANOVA</a:t>
            </a:r>
            <a:endParaRPr b="0" lang="en-US" sz="3000" spc="-1" strike="noStrike">
              <a:solidFill>
                <a:srgbClr val="000000"/>
              </a:solidFill>
              <a:latin typeface="Arial"/>
            </a:endParaRPr>
          </a:p>
        </p:txBody>
      </p:sp>
      <p:sp>
        <p:nvSpPr>
          <p:cNvPr id="408" name="CustomShape 2"/>
          <p:cNvSpPr/>
          <p:nvPr/>
        </p:nvSpPr>
        <p:spPr>
          <a:xfrm>
            <a:off x="154080" y="832320"/>
            <a:ext cx="8824320" cy="4179960"/>
          </a:xfrm>
          <a:prstGeom prst="rect">
            <a:avLst/>
          </a:prstGeom>
          <a:noFill/>
          <a:ln>
            <a:noFill/>
          </a:ln>
        </p:spPr>
        <p:style>
          <a:lnRef idx="0"/>
          <a:fillRef idx="0"/>
          <a:effectRef idx="0"/>
          <a:fontRef idx="minor"/>
        </p:style>
        <p:txBody>
          <a:bodyPr tIns="91440" bIns="91440">
            <a:noAutofit/>
          </a:bodyPr>
          <a:p>
            <a:pPr marL="457200" indent="-304560">
              <a:lnSpc>
                <a:spcPct val="100000"/>
              </a:lnSpc>
              <a:tabLst>
                <a:tab algn="l" pos="0"/>
              </a:tabLst>
            </a:pPr>
            <a:r>
              <a:rPr b="0" lang="tr-TR" sz="1400" spc="-1" strike="noStrike">
                <a:solidFill>
                  <a:srgbClr val="ffffff"/>
                </a:solidFill>
                <a:latin typeface="Open Sans"/>
                <a:ea typeface="Open Sans"/>
              </a:rPr>
              <a:t>This output shows the results of the </a:t>
            </a:r>
            <a:r>
              <a:rPr b="0" lang="tr-TR" sz="1400" spc="-1" strike="noStrike">
                <a:solidFill>
                  <a:srgbClr val="ceacff"/>
                </a:solidFill>
                <a:latin typeface="Open Sans"/>
                <a:ea typeface="Open Sans"/>
              </a:rPr>
              <a:t>ANOVA</a:t>
            </a:r>
            <a:r>
              <a:rPr b="0" lang="tr-TR" sz="1400" spc="-1" strike="noStrike">
                <a:solidFill>
                  <a:srgbClr val="ffffff"/>
                </a:solidFill>
                <a:latin typeface="Open Sans"/>
                <a:ea typeface="Open Sans"/>
              </a:rPr>
              <a:t> analysis. The relevant output contains the following</a:t>
            </a:r>
            <a:endParaRPr b="0" lang="en-US" sz="1400" spc="-1" strike="noStrike">
              <a:latin typeface="Arial"/>
            </a:endParaRPr>
          </a:p>
          <a:p>
            <a:pPr marL="457200" indent="-304560">
              <a:lnSpc>
                <a:spcPct val="100000"/>
              </a:lnSpc>
              <a:tabLst>
                <a:tab algn="l" pos="0"/>
              </a:tabLst>
            </a:pPr>
            <a:r>
              <a:rPr b="0" lang="tr-TR" sz="1400" spc="-1" strike="noStrike">
                <a:solidFill>
                  <a:srgbClr val="ffffff"/>
                </a:solidFill>
                <a:latin typeface="Open Sans"/>
                <a:ea typeface="Open Sans"/>
              </a:rPr>
              <a:t>information:</a:t>
            </a:r>
            <a:endParaRPr b="0" lang="en-US" sz="1400" spc="-1" strike="noStrike">
              <a:latin typeface="Arial"/>
            </a:endParaRPr>
          </a:p>
          <a:p>
            <a:pPr marL="457200" indent="-304560">
              <a:lnSpc>
                <a:spcPct val="100000"/>
              </a:lnSpc>
              <a:tabLst>
                <a:tab algn="l" pos="0"/>
              </a:tabLst>
            </a:pPr>
            <a:endParaRPr b="0" lang="en-US" sz="1400" spc="-1" strike="noStrike">
              <a:latin typeface="Arial"/>
            </a:endParaRPr>
          </a:p>
          <a:p>
            <a:pPr marL="457200" indent="-304560">
              <a:lnSpc>
                <a:spcPct val="100000"/>
              </a:lnSpc>
              <a:tabLst>
                <a:tab algn="l" pos="0"/>
              </a:tabLst>
            </a:pPr>
            <a:endParaRPr b="0" lang="en-US" sz="1400" spc="-1" strike="noStrike">
              <a:latin typeface="Arial"/>
            </a:endParaRPr>
          </a:p>
          <a:p>
            <a:pPr marL="457200" indent="-304560">
              <a:lnSpc>
                <a:spcPct val="100000"/>
              </a:lnSpc>
              <a:tabLst>
                <a:tab algn="l" pos="0"/>
              </a:tabLst>
            </a:pPr>
            <a:endParaRPr b="0" lang="en-US" sz="1400" spc="-1" strike="noStrike">
              <a:latin typeface="Arial"/>
            </a:endParaRPr>
          </a:p>
          <a:p>
            <a:pPr marL="457200" indent="-304560">
              <a:lnSpc>
                <a:spcPct val="100000"/>
              </a:lnSpc>
              <a:tabLst>
                <a:tab algn="l" pos="0"/>
              </a:tabLst>
            </a:pPr>
            <a:endParaRPr b="0" lang="en-US" sz="1400" spc="-1" strike="noStrike">
              <a:latin typeface="Arial"/>
            </a:endParaRPr>
          </a:p>
          <a:p>
            <a:pPr marL="457200" indent="-304560">
              <a:lnSpc>
                <a:spcPct val="100000"/>
              </a:lnSpc>
              <a:tabLst>
                <a:tab algn="l" pos="0"/>
              </a:tabLst>
            </a:pPr>
            <a:endParaRPr b="0" lang="en-US" sz="1400" spc="-1" strike="noStrike">
              <a:latin typeface="Arial"/>
            </a:endParaRPr>
          </a:p>
          <a:p>
            <a:pPr marL="457200" indent="-304560">
              <a:lnSpc>
                <a:spcPct val="100000"/>
              </a:lnSpc>
              <a:tabLst>
                <a:tab algn="l" pos="0"/>
              </a:tabLst>
            </a:pPr>
            <a:r>
              <a:rPr b="0" lang="tr-TR" sz="1400" spc="-1" strike="noStrike">
                <a:solidFill>
                  <a:srgbClr val="ceacff"/>
                </a:solidFill>
                <a:latin typeface="Open Sans"/>
                <a:ea typeface="Open Sans"/>
              </a:rPr>
              <a:t>Df (Degrees of Freedom): </a:t>
            </a:r>
            <a:r>
              <a:rPr b="0" lang="tr-TR" sz="1400" spc="-1" strike="noStrike">
                <a:solidFill>
                  <a:srgbClr val="ffffff"/>
                </a:solidFill>
                <a:latin typeface="Open Sans"/>
                <a:ea typeface="Open Sans"/>
              </a:rPr>
              <a:t>The degrees of freedom is the amount of the independent variable in the</a:t>
            </a:r>
            <a:endParaRPr b="0" lang="en-US" sz="1400" spc="-1" strike="noStrike">
              <a:latin typeface="Arial"/>
            </a:endParaRPr>
          </a:p>
          <a:p>
            <a:pPr marL="457200" indent="-304560">
              <a:lnSpc>
                <a:spcPct val="100000"/>
              </a:lnSpc>
              <a:tabLst>
                <a:tab algn="l" pos="0"/>
              </a:tabLst>
            </a:pPr>
            <a:r>
              <a:rPr b="0" lang="tr-TR" sz="1400" spc="-1" strike="noStrike">
                <a:solidFill>
                  <a:srgbClr val="ffffff"/>
                </a:solidFill>
                <a:latin typeface="Open Sans"/>
                <a:ea typeface="Open Sans"/>
              </a:rPr>
              <a:t>model.</a:t>
            </a:r>
            <a:endParaRPr b="0" lang="en-US" sz="1400" spc="-1" strike="noStrike">
              <a:latin typeface="Arial"/>
            </a:endParaRPr>
          </a:p>
          <a:p>
            <a:pPr marL="457200" indent="-304560">
              <a:lnSpc>
                <a:spcPct val="100000"/>
              </a:lnSpc>
              <a:tabLst>
                <a:tab algn="l" pos="0"/>
              </a:tabLst>
            </a:pPr>
            <a:r>
              <a:rPr b="0" lang="tr-TR" sz="1400" spc="-1" strike="noStrike">
                <a:solidFill>
                  <a:srgbClr val="ceacff"/>
                </a:solidFill>
                <a:latin typeface="Open Sans"/>
                <a:ea typeface="Open Sans"/>
              </a:rPr>
              <a:t>Sum Sq (Sum of Squares): </a:t>
            </a:r>
            <a:r>
              <a:rPr b="0" lang="tr-TR" sz="1400" spc="-1" strike="noStrike">
                <a:solidFill>
                  <a:srgbClr val="ffffff"/>
                </a:solidFill>
                <a:latin typeface="Open Sans"/>
                <a:ea typeface="Open Sans"/>
              </a:rPr>
              <a:t>The sum of squares is the size of the total variance between the variables.</a:t>
            </a:r>
            <a:endParaRPr b="0" lang="en-US" sz="1400" spc="-1" strike="noStrike">
              <a:latin typeface="Arial"/>
            </a:endParaRPr>
          </a:p>
          <a:p>
            <a:pPr marL="457200" indent="-304560">
              <a:lnSpc>
                <a:spcPct val="100000"/>
              </a:lnSpc>
              <a:tabLst>
                <a:tab algn="l" pos="0"/>
              </a:tabLst>
            </a:pPr>
            <a:r>
              <a:rPr b="0" lang="tr-TR" sz="1400" spc="-1" strike="noStrike">
                <a:solidFill>
                  <a:srgbClr val="ceacff"/>
                </a:solidFill>
                <a:latin typeface="Open Sans"/>
                <a:ea typeface="Open Sans"/>
              </a:rPr>
              <a:t>Mean Sq (Mean Square): </a:t>
            </a:r>
            <a:r>
              <a:rPr b="0" lang="tr-TR" sz="1400" spc="-1" strike="noStrike">
                <a:solidFill>
                  <a:srgbClr val="ffffff"/>
                </a:solidFill>
                <a:latin typeface="Open Sans"/>
                <a:ea typeface="Open Sans"/>
              </a:rPr>
              <a:t>The mean squares is the mean value of the corresponding variance (Sum of</a:t>
            </a:r>
            <a:endParaRPr b="0" lang="en-US" sz="1400" spc="-1" strike="noStrike">
              <a:latin typeface="Arial"/>
            </a:endParaRPr>
          </a:p>
          <a:p>
            <a:pPr marL="457200" indent="-304560">
              <a:lnSpc>
                <a:spcPct val="100000"/>
              </a:lnSpc>
              <a:tabLst>
                <a:tab algn="l" pos="0"/>
              </a:tabLst>
            </a:pPr>
            <a:r>
              <a:rPr b="0" lang="tr-TR" sz="1400" spc="-1" strike="noStrike">
                <a:solidFill>
                  <a:srgbClr val="ffffff"/>
                </a:solidFill>
                <a:latin typeface="Open Sans"/>
                <a:ea typeface="Open Sans"/>
              </a:rPr>
              <a:t>Squares / Degrees of freedom).</a:t>
            </a:r>
            <a:endParaRPr b="0" lang="en-US" sz="1400" spc="-1" strike="noStrike">
              <a:latin typeface="Arial"/>
            </a:endParaRPr>
          </a:p>
          <a:p>
            <a:pPr marL="152280">
              <a:lnSpc>
                <a:spcPct val="100000"/>
              </a:lnSpc>
              <a:tabLst>
                <a:tab algn="l" pos="0"/>
              </a:tabLst>
            </a:pPr>
            <a:r>
              <a:rPr b="0" lang="tr-TR" sz="1400" spc="-1" strike="noStrike">
                <a:solidFill>
                  <a:srgbClr val="ceacff"/>
                </a:solidFill>
                <a:latin typeface="Open Sans"/>
                <a:ea typeface="Open Sans"/>
              </a:rPr>
              <a:t>F value:</a:t>
            </a:r>
            <a:r>
              <a:rPr b="0" lang="tr-TR" sz="1400" spc="-1" strike="noStrike">
                <a:solidFill>
                  <a:srgbClr val="ffffff"/>
                </a:solidFill>
                <a:latin typeface="Open Sans"/>
                <a:ea typeface="Open Sans"/>
              </a:rPr>
              <a:t> The F value is the analysis of variance test statistic and shows the effect of the difference</a:t>
            </a:r>
            <a:endParaRPr b="0" lang="en-US" sz="1400" spc="-1" strike="noStrike">
              <a:latin typeface="Arial"/>
            </a:endParaRPr>
          </a:p>
          <a:p>
            <a:pPr marL="152280">
              <a:lnSpc>
                <a:spcPct val="100000"/>
              </a:lnSpc>
              <a:tabLst>
                <a:tab algn="l" pos="0"/>
              </a:tabLst>
            </a:pPr>
            <a:r>
              <a:rPr b="0" lang="tr-TR" sz="1400" spc="-1" strike="noStrike">
                <a:solidFill>
                  <a:srgbClr val="ffffff"/>
                </a:solidFill>
                <a:latin typeface="Open Sans"/>
                <a:ea typeface="Open Sans"/>
              </a:rPr>
              <a:t>between the variables.</a:t>
            </a:r>
            <a:endParaRPr b="0" lang="en-US" sz="1400" spc="-1" strike="noStrike">
              <a:latin typeface="Arial"/>
            </a:endParaRPr>
          </a:p>
          <a:p>
            <a:pPr marL="152280">
              <a:lnSpc>
                <a:spcPct val="100000"/>
              </a:lnSpc>
              <a:tabLst>
                <a:tab algn="l" pos="0"/>
              </a:tabLst>
            </a:pPr>
            <a:r>
              <a:rPr b="0" lang="tr-TR" sz="1400" spc="-1" strike="noStrike">
                <a:solidFill>
                  <a:srgbClr val="ceacff"/>
                </a:solidFill>
                <a:latin typeface="Open Sans"/>
                <a:ea typeface="Open Sans"/>
              </a:rPr>
              <a:t>Pr(&gt;F): </a:t>
            </a:r>
            <a:r>
              <a:rPr b="0" lang="tr-TR" sz="1400" spc="-1" strike="noStrike">
                <a:solidFill>
                  <a:srgbClr val="ffffff"/>
                </a:solidFill>
                <a:latin typeface="Open Sans"/>
                <a:ea typeface="Open Sans"/>
              </a:rPr>
              <a:t>The corresponding p-value of the F times indicates the interpretation of the test statistic. A</a:t>
            </a:r>
            <a:endParaRPr b="0" lang="en-US" sz="1400" spc="-1" strike="noStrike">
              <a:latin typeface="Arial"/>
            </a:endParaRPr>
          </a:p>
          <a:p>
            <a:pPr marL="152280">
              <a:lnSpc>
                <a:spcPct val="100000"/>
              </a:lnSpc>
              <a:tabLst>
                <a:tab algn="l" pos="0"/>
              </a:tabLst>
            </a:pPr>
            <a:r>
              <a:rPr b="0" lang="tr-TR" sz="1400" spc="-1" strike="noStrike">
                <a:solidFill>
                  <a:srgbClr val="ffffff"/>
                </a:solidFill>
                <a:latin typeface="Open Sans"/>
                <a:ea typeface="Open Sans"/>
              </a:rPr>
              <a:t>small p-value indicates that the difference between the variables confirms as carrying.</a:t>
            </a:r>
            <a:endParaRPr b="0" lang="en-US" sz="1400" spc="-1" strike="noStrike">
              <a:latin typeface="Arial"/>
            </a:endParaRPr>
          </a:p>
          <a:p>
            <a:pPr marL="152280">
              <a:lnSpc>
                <a:spcPct val="100000"/>
              </a:lnSpc>
              <a:tabLst>
                <a:tab algn="l" pos="0"/>
              </a:tabLst>
            </a:pPr>
            <a:r>
              <a:rPr b="0" lang="tr-TR" sz="1400" spc="-1" strike="noStrike">
                <a:solidFill>
                  <a:srgbClr val="ceacff"/>
                </a:solidFill>
                <a:latin typeface="Open Sans"/>
                <a:ea typeface="Open Sans"/>
              </a:rPr>
              <a:t>The *** symbol:</a:t>
            </a:r>
            <a:r>
              <a:rPr b="0" lang="tr-TR" sz="1400" spc="-1" strike="noStrike">
                <a:solidFill>
                  <a:srgbClr val="ffffff"/>
                </a:solidFill>
                <a:latin typeface="Open Sans"/>
                <a:ea typeface="Open Sans"/>
              </a:rPr>
              <a:t> the output indicates that the p-conservation is quite low and the difference</a:t>
            </a:r>
            <a:endParaRPr b="0" lang="en-US" sz="1400" spc="-1" strike="noStrike">
              <a:latin typeface="Arial"/>
            </a:endParaRPr>
          </a:p>
          <a:p>
            <a:pPr marL="152280">
              <a:lnSpc>
                <a:spcPct val="100000"/>
              </a:lnSpc>
              <a:tabLst>
                <a:tab algn="l" pos="0"/>
              </a:tabLst>
            </a:pPr>
            <a:r>
              <a:rPr b="0" lang="tr-TR" sz="1400" spc="-1" strike="noStrike">
                <a:solidFill>
                  <a:srgbClr val="ffffff"/>
                </a:solidFill>
                <a:latin typeface="Open Sans"/>
                <a:ea typeface="Open Sans"/>
              </a:rPr>
              <a:t>between the variables affects. In this case, it contains that variable X has an effect on Average Price.</a:t>
            </a:r>
            <a:endParaRPr b="0" lang="en-US" sz="1400" spc="-1" strike="noStrike">
              <a:latin typeface="Arial"/>
            </a:endParaRPr>
          </a:p>
        </p:txBody>
      </p:sp>
      <p:pic>
        <p:nvPicPr>
          <p:cNvPr id="409" name="Resim 2" descr="metin, yazı tipi, ekran görüntüsü, siyah içeren bir resim&#10;&#10;Açıklama otomatik olarak oluşturuldu"/>
          <p:cNvPicPr/>
          <p:nvPr/>
        </p:nvPicPr>
        <p:blipFill>
          <a:blip r:embed="rId1"/>
          <a:srcRect l="0" t="4208" r="0" b="0"/>
          <a:stretch/>
        </p:blipFill>
        <p:spPr>
          <a:xfrm>
            <a:off x="1986120" y="1298520"/>
            <a:ext cx="5171400" cy="8863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ANOVA</a:t>
            </a:r>
            <a:endParaRPr b="0" lang="en-US" sz="3000" spc="-1" strike="noStrike">
              <a:latin typeface="Arial"/>
            </a:endParaRPr>
          </a:p>
        </p:txBody>
      </p:sp>
      <p:sp>
        <p:nvSpPr>
          <p:cNvPr id="411" name="CustomShape 2"/>
          <p:cNvSpPr/>
          <p:nvPr/>
        </p:nvSpPr>
        <p:spPr>
          <a:xfrm>
            <a:off x="378000" y="1379520"/>
            <a:ext cx="8379720" cy="1077840"/>
          </a:xfrm>
          <a:prstGeom prst="rect">
            <a:avLst/>
          </a:prstGeom>
          <a:noFill/>
          <a:ln>
            <a:noFill/>
          </a:ln>
        </p:spPr>
        <p:style>
          <a:lnRef idx="0"/>
          <a:fillRef idx="0"/>
          <a:effectRef idx="0"/>
          <a:fontRef idx="minor"/>
        </p:style>
        <p:txBody>
          <a:bodyPr tIns="91440" bIns="91440">
            <a:noAutofit/>
          </a:bodyPr>
          <a:p>
            <a:pPr algn="ctr">
              <a:lnSpc>
                <a:spcPct val="100000"/>
              </a:lnSpc>
            </a:pPr>
            <a:r>
              <a:rPr b="0" lang="tr-TR" sz="1400" spc="-1" strike="noStrike">
                <a:solidFill>
                  <a:srgbClr val="d1d5db"/>
                </a:solidFill>
                <a:latin typeface="Open Sans"/>
                <a:ea typeface="Open Sans"/>
              </a:rPr>
              <a:t>In summary, the F-value and the p-value are used to determine the objective changes as constraints between the variables as a result of the ANOVA analysis. This has an effect on the output where the variable X has an effect on the Average Price.</a:t>
            </a:r>
            <a:endParaRPr b="0" lang="en-US" sz="1400" spc="-1" strike="noStrike">
              <a:latin typeface="Arial"/>
            </a:endParaRPr>
          </a:p>
        </p:txBody>
      </p:sp>
      <p:pic>
        <p:nvPicPr>
          <p:cNvPr id="412" name="Resim 6" descr="metin, yazı tipi, ekran görüntüsü, siyah içeren bir resim&#10;&#10;Açıklama otomatik olarak oluşturuldu"/>
          <p:cNvPicPr/>
          <p:nvPr/>
        </p:nvPicPr>
        <p:blipFill>
          <a:blip r:embed="rId1"/>
          <a:stretch/>
        </p:blipFill>
        <p:spPr>
          <a:xfrm>
            <a:off x="1987200" y="2623680"/>
            <a:ext cx="5161680" cy="10778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535760" y="-49932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ANOVA</a:t>
            </a:r>
            <a:endParaRPr b="0" lang="en-US" sz="3000" spc="-1" strike="noStrike">
              <a:latin typeface="Arial"/>
            </a:endParaRPr>
          </a:p>
        </p:txBody>
      </p:sp>
      <p:sp>
        <p:nvSpPr>
          <p:cNvPr id="414" name="CustomShape 2"/>
          <p:cNvSpPr/>
          <p:nvPr/>
        </p:nvSpPr>
        <p:spPr>
          <a:xfrm>
            <a:off x="438480" y="752040"/>
            <a:ext cx="8385840" cy="2431440"/>
          </a:xfrm>
          <a:prstGeom prst="rect">
            <a:avLst/>
          </a:prstGeom>
          <a:noFill/>
          <a:ln>
            <a:noFill/>
          </a:ln>
        </p:spPr>
        <p:style>
          <a:lnRef idx="0"/>
          <a:fillRef idx="0"/>
          <a:effectRef idx="0"/>
          <a:fontRef idx="minor"/>
        </p:style>
      </p:sp>
      <p:pic>
        <p:nvPicPr>
          <p:cNvPr id="415" name="Resim 2" descr="metin, yazı tipi, ekran görüntüsü, siyah içeren bir resim&#10;&#10;Açıklama otomatik olarak oluşturuldu"/>
          <p:cNvPicPr/>
          <p:nvPr/>
        </p:nvPicPr>
        <p:blipFill>
          <a:blip r:embed="rId1"/>
          <a:srcRect l="0" t="4641" r="0" b="0"/>
          <a:stretch/>
        </p:blipFill>
        <p:spPr>
          <a:xfrm>
            <a:off x="2031480" y="1301760"/>
            <a:ext cx="5199840" cy="927720"/>
          </a:xfrm>
          <a:prstGeom prst="rect">
            <a:avLst/>
          </a:prstGeom>
          <a:ln>
            <a:noFill/>
          </a:ln>
        </p:spPr>
      </p:pic>
      <p:sp>
        <p:nvSpPr>
          <p:cNvPr id="416" name="CustomShape 3"/>
          <p:cNvSpPr/>
          <p:nvPr/>
        </p:nvSpPr>
        <p:spPr>
          <a:xfrm>
            <a:off x="2625480" y="2913840"/>
            <a:ext cx="4279680" cy="1368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- 3 One-way ANOVAs were applied</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Observed degrees of freedom, sum of squares, </a:t>
            </a:r>
            <a:endParaRPr b="0" lang="en-US" sz="1400" spc="-1" strike="noStrike">
              <a:latin typeface="Arial"/>
            </a:endParaRPr>
          </a:p>
          <a:p>
            <a:pPr>
              <a:lnSpc>
                <a:spcPct val="100000"/>
              </a:lnSpc>
            </a:pPr>
            <a:r>
              <a:rPr b="0" lang="tr-TR" sz="1400" spc="-1" strike="noStrike">
                <a:solidFill>
                  <a:srgbClr val="ffffff"/>
                </a:solidFill>
                <a:latin typeface="Open Sans"/>
                <a:ea typeface="Open Sans"/>
              </a:rPr>
              <a:t>mean of squares, F value and Pr (&gt;F) are as above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708840" y="164880"/>
            <a:ext cx="7703640" cy="629640"/>
          </a:xfrm>
          <a:prstGeom prst="rect">
            <a:avLst/>
          </a:prstGeom>
          <a:noFill/>
          <a:ln>
            <a:noFill/>
          </a:ln>
        </p:spPr>
        <p:txBody>
          <a:bodyPr tIns="91440" bIns="91440">
            <a:noAutofit/>
          </a:bodyPr>
          <a:p>
            <a:pPr algn="ctr">
              <a:lnSpc>
                <a:spcPct val="100000"/>
              </a:lnSpc>
              <a:tabLst>
                <a:tab algn="l" pos="0"/>
              </a:tabLst>
            </a:pPr>
            <a:r>
              <a:rPr b="1" lang="en-US" sz="3000" spc="-1" strike="noStrike">
                <a:solidFill>
                  <a:srgbClr val="ffffff"/>
                </a:solidFill>
                <a:latin typeface="Open Sans"/>
                <a:ea typeface="Open Sans"/>
              </a:rPr>
              <a:t>Non-parametric Tests</a:t>
            </a:r>
            <a:endParaRPr b="0" lang="en-US" sz="3000" spc="-1" strike="noStrike">
              <a:solidFill>
                <a:srgbClr val="000000"/>
              </a:solidFill>
              <a:latin typeface="Arial"/>
            </a:endParaRPr>
          </a:p>
        </p:txBody>
      </p:sp>
      <p:sp>
        <p:nvSpPr>
          <p:cNvPr id="418" name="CustomShape 2"/>
          <p:cNvSpPr/>
          <p:nvPr/>
        </p:nvSpPr>
        <p:spPr>
          <a:xfrm>
            <a:off x="-143280" y="1109520"/>
            <a:ext cx="4580640" cy="2575800"/>
          </a:xfrm>
          <a:prstGeom prst="rect">
            <a:avLst/>
          </a:prstGeom>
          <a:noFill/>
          <a:ln>
            <a:noFill/>
          </a:ln>
        </p:spPr>
        <p:style>
          <a:lnRef idx="0"/>
          <a:fillRef idx="0"/>
          <a:effectRef idx="0"/>
          <a:fontRef idx="minor"/>
        </p:style>
        <p:txBody>
          <a:bodyPr tIns="91440" bIns="91440">
            <a:noAutofit/>
          </a:bodyPr>
          <a:p>
            <a:pPr marL="457200" indent="-304560">
              <a:lnSpc>
                <a:spcPct val="100000"/>
              </a:lnSpc>
              <a:tabLst>
                <a:tab algn="l" pos="0"/>
              </a:tabLst>
            </a:pPr>
            <a:r>
              <a:rPr b="0" lang="tr-TR" sz="1400" spc="-1" strike="noStrike">
                <a:solidFill>
                  <a:srgbClr val="ffffff"/>
                </a:solidFill>
                <a:latin typeface="Open Sans"/>
                <a:ea typeface="Open Sans"/>
              </a:rPr>
              <a:t>	</a:t>
            </a:r>
            <a:r>
              <a:rPr b="0" lang="tr-TR" sz="1400" spc="-1" strike="noStrike">
                <a:solidFill>
                  <a:srgbClr val="ffffff"/>
                </a:solidFill>
                <a:latin typeface="Open Sans"/>
                <a:ea typeface="Open Sans"/>
              </a:rPr>
              <a:t>The shapiro.test() function is used to test whether a data set is normally distributed. This test evaluates whether the data converges to the normal distribution.</a:t>
            </a:r>
            <a:endParaRPr b="0" lang="en-US" sz="1400" spc="-1" strike="noStrike">
              <a:latin typeface="Arial"/>
            </a:endParaRPr>
          </a:p>
        </p:txBody>
      </p:sp>
      <p:pic>
        <p:nvPicPr>
          <p:cNvPr id="419" name="Resim 5" descr="metin, ekran görüntüsü, yazı tipi içeren bir resim&#10;&#10;Açıklama otomatik olarak oluşturuldu"/>
          <p:cNvPicPr/>
          <p:nvPr/>
        </p:nvPicPr>
        <p:blipFill>
          <a:blip r:embed="rId1"/>
          <a:stretch/>
        </p:blipFill>
        <p:spPr>
          <a:xfrm>
            <a:off x="4586400" y="1050120"/>
            <a:ext cx="4217040" cy="1058760"/>
          </a:xfrm>
          <a:prstGeom prst="rect">
            <a:avLst/>
          </a:prstGeom>
          <a:ln>
            <a:noFill/>
          </a:ln>
        </p:spPr>
      </p:pic>
      <p:pic>
        <p:nvPicPr>
          <p:cNvPr id="420" name="Resim 7" descr="metin, yazı tipi, ekran görüntüsü, siyah içeren bir resim&#10;&#10;Açıklama otomatik olarak oluşturuldu"/>
          <p:cNvPicPr/>
          <p:nvPr/>
        </p:nvPicPr>
        <p:blipFill>
          <a:blip r:embed="rId2"/>
          <a:stretch/>
        </p:blipFill>
        <p:spPr>
          <a:xfrm>
            <a:off x="4899240" y="2138400"/>
            <a:ext cx="3904200" cy="797400"/>
          </a:xfrm>
          <a:prstGeom prst="rect">
            <a:avLst/>
          </a:prstGeom>
          <a:ln>
            <a:noFill/>
          </a:ln>
        </p:spPr>
      </p:pic>
      <p:sp>
        <p:nvSpPr>
          <p:cNvPr id="421" name="CustomShape 3"/>
          <p:cNvSpPr/>
          <p:nvPr/>
        </p:nvSpPr>
        <p:spPr>
          <a:xfrm>
            <a:off x="299520" y="2417760"/>
            <a:ext cx="57265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The information in the output means at the end:</a:t>
            </a:r>
            <a:endParaRPr b="0" lang="en-US" sz="1400" spc="-1" strike="noStrike">
              <a:latin typeface="Arial"/>
            </a:endParaRPr>
          </a:p>
        </p:txBody>
      </p:sp>
      <p:sp>
        <p:nvSpPr>
          <p:cNvPr id="422" name="CustomShape 4"/>
          <p:cNvSpPr/>
          <p:nvPr/>
        </p:nvSpPr>
        <p:spPr>
          <a:xfrm>
            <a:off x="299520" y="2832840"/>
            <a:ext cx="3974760" cy="200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caa7ed"/>
                </a:solidFill>
                <a:latin typeface="Open Sans"/>
                <a:ea typeface="Open Sans"/>
              </a:rPr>
              <a:t>data: </a:t>
            </a:r>
            <a:r>
              <a:rPr b="0" lang="tr-TR" sz="1400" spc="-1" strike="noStrike">
                <a:solidFill>
                  <a:srgbClr val="ffffff"/>
                </a:solidFill>
                <a:latin typeface="Open Sans"/>
                <a:ea typeface="Open Sans"/>
              </a:rPr>
              <a:t>Name or description of the dataset being tested</a:t>
            </a:r>
            <a:endParaRPr b="0" lang="en-US" sz="1400" spc="-1" strike="noStrike">
              <a:latin typeface="Arial"/>
            </a:endParaRPr>
          </a:p>
          <a:p>
            <a:pPr>
              <a:lnSpc>
                <a:spcPct val="100000"/>
              </a:lnSpc>
            </a:pPr>
            <a:r>
              <a:rPr b="0" lang="tr-TR" sz="1400" spc="-1" strike="noStrike">
                <a:solidFill>
                  <a:srgbClr val="caa7ed"/>
                </a:solidFill>
                <a:latin typeface="Open Sans"/>
                <a:ea typeface="Open Sans"/>
              </a:rPr>
              <a:t>W: </a:t>
            </a:r>
            <a:r>
              <a:rPr b="0" lang="tr-TR" sz="1400" spc="-1" strike="noStrike">
                <a:solidFill>
                  <a:srgbClr val="ffffff"/>
                </a:solidFill>
                <a:latin typeface="Open Sans"/>
                <a:ea typeface="Open Sans"/>
              </a:rPr>
              <a:t>Shapiro-Wilk test stat value</a:t>
            </a:r>
            <a:endParaRPr b="0" lang="en-US" sz="1400" spc="-1" strike="noStrike">
              <a:latin typeface="Arial"/>
            </a:endParaRPr>
          </a:p>
          <a:p>
            <a:pPr>
              <a:lnSpc>
                <a:spcPct val="100000"/>
              </a:lnSpc>
            </a:pPr>
            <a:r>
              <a:rPr b="0" lang="tr-TR" sz="1400" spc="-1" strike="noStrike">
                <a:solidFill>
                  <a:srgbClr val="caa7ed"/>
                </a:solidFill>
                <a:latin typeface="Open Sans"/>
                <a:ea typeface="Open Sans"/>
              </a:rPr>
              <a:t>p-value: </a:t>
            </a:r>
            <a:r>
              <a:rPr b="0" lang="tr-TR" sz="1400" spc="-1" strike="noStrike">
                <a:solidFill>
                  <a:srgbClr val="ffffff"/>
                </a:solidFill>
                <a:latin typeface="Open Sans"/>
                <a:ea typeface="Open Sans"/>
              </a:rPr>
              <a:t>p-value calculated from hypothesis testing</a:t>
            </a:r>
            <a:endParaRPr b="0" lang="en-US" sz="1400" spc="-1" strike="noStrike">
              <a:latin typeface="Arial"/>
            </a:endParaRPr>
          </a:p>
          <a:p>
            <a:pPr>
              <a:lnSpc>
                <a:spcPct val="100000"/>
              </a:lnSpc>
            </a:pPr>
            <a:r>
              <a:rPr b="0" lang="tr-TR" sz="1400" spc="-1" strike="noStrike">
                <a:solidFill>
                  <a:srgbClr val="ffffff"/>
                </a:solidFill>
                <a:latin typeface="Open Sans"/>
                <a:ea typeface="Open Sans"/>
              </a:rPr>
              <a:t>In this output, the values obtained as a result of the Shapiro-Wilk normality test for the organic $AveragePrice dataset are taken.</a:t>
            </a:r>
            <a:endParaRPr b="0" lang="en-US" sz="1400" spc="-1" strike="noStrike">
              <a:latin typeface="Arial"/>
            </a:endParaRPr>
          </a:p>
        </p:txBody>
      </p:sp>
      <p:sp>
        <p:nvSpPr>
          <p:cNvPr id="423" name="CustomShape 5"/>
          <p:cNvSpPr/>
          <p:nvPr/>
        </p:nvSpPr>
        <p:spPr>
          <a:xfrm>
            <a:off x="4172400" y="3114720"/>
            <a:ext cx="4748040" cy="2007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Shapiro-Wilk test istatistiği (W), verinin normal dağılıma ne kadar yakın olduğunu gösterir. Değer 1'e yaklaştıkça, verinin normal dağılımına daha yakınlığı belirlenir.</a:t>
            </a:r>
            <a:endParaRPr b="0" lang="en-US" sz="1400" spc="-1" strike="noStrike">
              <a:latin typeface="Arial"/>
            </a:endParaRPr>
          </a:p>
          <a:p>
            <a:pPr>
              <a:lnSpc>
                <a:spcPct val="100000"/>
              </a:lnSpc>
            </a:pPr>
            <a:r>
              <a:rPr b="0" lang="tr-TR" sz="1400" spc="-1" strike="noStrike">
                <a:solidFill>
                  <a:srgbClr val="ffffff"/>
                </a:solidFill>
                <a:latin typeface="Open Sans"/>
                <a:ea typeface="Open Sans"/>
              </a:rPr>
              <a:t>Bu çıktıya göre, organic$AveragePrice veri setinin normal dağılıma uygun olduğunu gösteren bir p değeri elde edilmiştir (p-değeri = 1.265e-07). Bu durumda, veri setinin normal dağılıma uygun olduğu bulunuyor.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Non-parametric Tests</a:t>
            </a:r>
            <a:endParaRPr b="0" lang="en-US" sz="3000" spc="-1" strike="noStrike">
              <a:latin typeface="Arial"/>
            </a:endParaRPr>
          </a:p>
        </p:txBody>
      </p:sp>
      <p:sp>
        <p:nvSpPr>
          <p:cNvPr id="425" name="CustomShape 2"/>
          <p:cNvSpPr/>
          <p:nvPr/>
        </p:nvSpPr>
        <p:spPr>
          <a:xfrm>
            <a:off x="367200" y="855720"/>
            <a:ext cx="4634280" cy="1077840"/>
          </a:xfrm>
          <a:prstGeom prst="rect">
            <a:avLst/>
          </a:prstGeom>
          <a:noFill/>
          <a:ln>
            <a:noFill/>
          </a:ln>
        </p:spPr>
        <p:style>
          <a:lnRef idx="0"/>
          <a:fillRef idx="0"/>
          <a:effectRef idx="0"/>
          <a:fontRef idx="minor"/>
        </p:style>
        <p:txBody>
          <a:bodyPr tIns="91440" bIns="91440">
            <a:noAutofit/>
          </a:bodyPr>
          <a:p>
            <a:pPr>
              <a:lnSpc>
                <a:spcPct val="200000"/>
              </a:lnSpc>
            </a:pPr>
            <a:r>
              <a:rPr b="0" lang="en-US" sz="1400" spc="-1" strike="noStrike">
                <a:solidFill>
                  <a:srgbClr val="ffffff"/>
                </a:solidFill>
                <a:latin typeface="Open Sans"/>
                <a:ea typeface="Open Sans"/>
              </a:rPr>
              <a:t>we visualized the histogram to see the conventional variable follows a normal distribution </a:t>
            </a:r>
            <a:endParaRPr b="0" lang="en-US" sz="1400" spc="-1" strike="noStrike">
              <a:latin typeface="Arial"/>
            </a:endParaRPr>
          </a:p>
        </p:txBody>
      </p:sp>
      <p:pic>
        <p:nvPicPr>
          <p:cNvPr id="426" name="Resim 3" descr="metin, diyagram, ekran görüntüsü, teknik çizim içeren bir resim&#10;&#10;Açıklama otomatik olarak oluşturuldu"/>
          <p:cNvPicPr/>
          <p:nvPr/>
        </p:nvPicPr>
        <p:blipFill>
          <a:blip r:embed="rId1"/>
          <a:stretch/>
        </p:blipFill>
        <p:spPr>
          <a:xfrm>
            <a:off x="754560" y="2128680"/>
            <a:ext cx="3387600" cy="2651040"/>
          </a:xfrm>
          <a:prstGeom prst="rect">
            <a:avLst/>
          </a:prstGeom>
          <a:ln>
            <a:noFill/>
          </a:ln>
        </p:spPr>
      </p:pic>
      <p:pic>
        <p:nvPicPr>
          <p:cNvPr id="427" name="Resim 5" descr="metin, diyagram, ekran görüntüsü, teknik çizim içeren bir resim&#10;&#10;Açıklama otomatik olarak oluşturuldu"/>
          <p:cNvPicPr/>
          <p:nvPr/>
        </p:nvPicPr>
        <p:blipFill>
          <a:blip r:embed="rId2"/>
          <a:stretch/>
        </p:blipFill>
        <p:spPr>
          <a:xfrm>
            <a:off x="5001480" y="972360"/>
            <a:ext cx="3187080" cy="2656080"/>
          </a:xfrm>
          <a:prstGeom prst="rect">
            <a:avLst/>
          </a:prstGeom>
          <a:ln>
            <a:noFill/>
          </a:ln>
        </p:spPr>
      </p:pic>
      <p:sp>
        <p:nvSpPr>
          <p:cNvPr id="428" name="CustomShape 3"/>
          <p:cNvSpPr/>
          <p:nvPr/>
        </p:nvSpPr>
        <p:spPr>
          <a:xfrm>
            <a:off x="4197600" y="3823200"/>
            <a:ext cx="4634280" cy="1077840"/>
          </a:xfrm>
          <a:prstGeom prst="rect">
            <a:avLst/>
          </a:prstGeom>
          <a:noFill/>
          <a:ln>
            <a:noFill/>
          </a:ln>
        </p:spPr>
        <p:style>
          <a:lnRef idx="0"/>
          <a:fillRef idx="0"/>
          <a:effectRef idx="0"/>
          <a:fontRef idx="minor"/>
        </p:style>
        <p:txBody>
          <a:bodyPr tIns="91440" bIns="91440">
            <a:noAutofit/>
          </a:bodyPr>
          <a:p>
            <a:pPr>
              <a:lnSpc>
                <a:spcPct val="200000"/>
              </a:lnSpc>
            </a:pPr>
            <a:r>
              <a:rPr b="0" lang="en-US" sz="1400" spc="-1" strike="noStrike">
                <a:solidFill>
                  <a:srgbClr val="ffffff"/>
                </a:solidFill>
                <a:latin typeface="Open Sans"/>
                <a:ea typeface="Open Sans"/>
              </a:rPr>
              <a:t>Also, we visualized the histogram to see the organic variable follows a normal distribution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1535760" y="-49932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Non-parametric Tests</a:t>
            </a:r>
            <a:endParaRPr b="0" lang="en-US" sz="3000" spc="-1" strike="noStrike">
              <a:latin typeface="Arial"/>
            </a:endParaRPr>
          </a:p>
        </p:txBody>
      </p:sp>
      <p:sp>
        <p:nvSpPr>
          <p:cNvPr id="430" name="CustomShape 2"/>
          <p:cNvSpPr/>
          <p:nvPr/>
        </p:nvSpPr>
        <p:spPr>
          <a:xfrm>
            <a:off x="438480" y="752040"/>
            <a:ext cx="8385840" cy="2431440"/>
          </a:xfrm>
          <a:prstGeom prst="rect">
            <a:avLst/>
          </a:prstGeom>
          <a:noFill/>
          <a:ln>
            <a:noFill/>
          </a:ln>
        </p:spPr>
        <p:style>
          <a:lnRef idx="0"/>
          <a:fillRef idx="0"/>
          <a:effectRef idx="0"/>
          <a:fontRef idx="minor"/>
        </p:style>
      </p:sp>
      <p:sp>
        <p:nvSpPr>
          <p:cNvPr id="431" name="CustomShape 3"/>
          <p:cNvSpPr/>
          <p:nvPr/>
        </p:nvSpPr>
        <p:spPr>
          <a:xfrm>
            <a:off x="563400" y="1060560"/>
            <a:ext cx="838584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This output shows the results of a test called the "Wilcoxon rank sum test with continuity correction". This test is used to determine if there is a difference between two independent groups as hosted. The test is based on ordering the data in groups.</a:t>
            </a:r>
            <a:endParaRPr b="0" lang="en-US" sz="1400" spc="-1" strike="noStrike">
              <a:latin typeface="Arial"/>
            </a:endParaRPr>
          </a:p>
        </p:txBody>
      </p:sp>
      <p:pic>
        <p:nvPicPr>
          <p:cNvPr id="432" name="Resim 3" descr="metin, yazı tipi, ekran görüntüsü içeren bir resim&#10;&#10;Açıklama otomatik olarak oluşturuldu"/>
          <p:cNvPicPr/>
          <p:nvPr/>
        </p:nvPicPr>
        <p:blipFill>
          <a:blip r:embed="rId1"/>
          <a:stretch/>
        </p:blipFill>
        <p:spPr>
          <a:xfrm>
            <a:off x="2099880" y="2298960"/>
            <a:ext cx="4943880" cy="884520"/>
          </a:xfrm>
          <a:prstGeom prst="rect">
            <a:avLst/>
          </a:prstGeom>
          <a:ln>
            <a:noFill/>
          </a:ln>
        </p:spPr>
      </p:pic>
      <p:sp>
        <p:nvSpPr>
          <p:cNvPr id="433" name="CustomShape 4"/>
          <p:cNvSpPr/>
          <p:nvPr/>
        </p:nvSpPr>
        <p:spPr>
          <a:xfrm>
            <a:off x="438480" y="3437280"/>
            <a:ext cx="792072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Based on this output, it is concluded that there is a statistically significant difference between the conventional$AveragePrice and conventional$TotalAvocados datasets. Since the p-value is very small (p-value &lt; 2.2e-16), it is concluded that the displacement difference between the groups is not zero and is statistically significant.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708840" y="164880"/>
            <a:ext cx="7703640" cy="629640"/>
          </a:xfrm>
          <a:prstGeom prst="rect">
            <a:avLst/>
          </a:prstGeom>
          <a:noFill/>
          <a:ln>
            <a:noFill/>
          </a:ln>
        </p:spPr>
        <p:txBody>
          <a:bodyPr tIns="91440" bIns="91440">
            <a:noAutofit/>
          </a:bodyPr>
          <a:p>
            <a:pPr algn="ctr">
              <a:lnSpc>
                <a:spcPct val="100000"/>
              </a:lnSpc>
              <a:tabLst>
                <a:tab algn="l" pos="0"/>
              </a:tabLst>
            </a:pPr>
            <a:r>
              <a:rPr b="1" lang="en-US" sz="3000" spc="-1" strike="noStrike">
                <a:solidFill>
                  <a:srgbClr val="ffffff"/>
                </a:solidFill>
                <a:latin typeface="Open Sans"/>
                <a:ea typeface="Open Sans"/>
              </a:rPr>
              <a:t>Non-parametric Tests</a:t>
            </a:r>
            <a:endParaRPr b="0" lang="en-US" sz="3000" spc="-1" strike="noStrike">
              <a:solidFill>
                <a:srgbClr val="000000"/>
              </a:solidFill>
              <a:latin typeface="Arial"/>
            </a:endParaRPr>
          </a:p>
        </p:txBody>
      </p:sp>
      <p:pic>
        <p:nvPicPr>
          <p:cNvPr id="435" name="Resim 4" descr="metin, yazı tipi, ekran görüntüsü, siyah içeren bir resim&#10;&#10;Açıklama otomatik olarak oluşturuldu"/>
          <p:cNvPicPr/>
          <p:nvPr/>
        </p:nvPicPr>
        <p:blipFill>
          <a:blip r:embed="rId1"/>
          <a:stretch/>
        </p:blipFill>
        <p:spPr>
          <a:xfrm>
            <a:off x="2047320" y="1096920"/>
            <a:ext cx="5247720" cy="1011240"/>
          </a:xfrm>
          <a:prstGeom prst="rect">
            <a:avLst/>
          </a:prstGeom>
          <a:ln>
            <a:noFill/>
          </a:ln>
        </p:spPr>
      </p:pic>
      <p:sp>
        <p:nvSpPr>
          <p:cNvPr id="436" name="CustomShape 2"/>
          <p:cNvSpPr/>
          <p:nvPr/>
        </p:nvSpPr>
        <p:spPr>
          <a:xfrm>
            <a:off x="358200" y="2410560"/>
            <a:ext cx="840564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This output shows the results of a test called "Wilcoxon rank sum test with continuity correction". This test is used to determine whether there is a statistically significant difference between two independent groups. The test is based on ranking data in groups.</a:t>
            </a:r>
            <a:endParaRPr b="0" lang="en-US" sz="1400" spc="-1" strike="noStrike">
              <a:latin typeface="Arial"/>
            </a:endParaRPr>
          </a:p>
        </p:txBody>
      </p:sp>
      <p:sp>
        <p:nvSpPr>
          <p:cNvPr id="437" name="CustomShape 3"/>
          <p:cNvSpPr/>
          <p:nvPr/>
        </p:nvSpPr>
        <p:spPr>
          <a:xfrm>
            <a:off x="358200" y="3354120"/>
            <a:ext cx="8223840" cy="1369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The information in the output means: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Based on this output, it is concluded that there is a statistically significant difference between the conventional$AveragePrice and conventional$TotalAvocados datasets. Since the p-value is very small (p-value &lt; 2.2e-16), it is concluded that the displacement difference between the groups is not zero and is statistically significant.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Non-parametric Tests</a:t>
            </a:r>
            <a:endParaRPr b="0" lang="en-US" sz="3000" spc="-1" strike="noStrike">
              <a:latin typeface="Arial"/>
            </a:endParaRPr>
          </a:p>
        </p:txBody>
      </p:sp>
      <p:sp>
        <p:nvSpPr>
          <p:cNvPr id="439" name="CustomShape 2"/>
          <p:cNvSpPr/>
          <p:nvPr/>
        </p:nvSpPr>
        <p:spPr>
          <a:xfrm>
            <a:off x="381960" y="1272960"/>
            <a:ext cx="8379720" cy="107784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d1d5db"/>
                </a:solidFill>
                <a:latin typeface="Open Sans"/>
                <a:ea typeface="Open Sans"/>
              </a:rPr>
              <a:t>The tapply() function is an R function used to summarize or aggregate data by a particular factor or</a:t>
            </a:r>
            <a:endParaRPr b="0" lang="en-US" sz="1400" spc="-1" strike="noStrike">
              <a:latin typeface="Arial"/>
            </a:endParaRPr>
          </a:p>
          <a:p>
            <a:pPr>
              <a:lnSpc>
                <a:spcPct val="100000"/>
              </a:lnSpc>
            </a:pPr>
            <a:r>
              <a:rPr b="0" lang="tr-TR" sz="1400" spc="-1" strike="noStrike">
                <a:solidFill>
                  <a:srgbClr val="d1d5db"/>
                </a:solidFill>
                <a:latin typeface="Open Sans"/>
                <a:ea typeface="Open Sans"/>
              </a:rPr>
              <a:t>group. It takes two basic parameters: X and INDEX.</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d1d5db"/>
                </a:solidFill>
                <a:latin typeface="Open Sans"/>
                <a:ea typeface="Open Sans"/>
              </a:rPr>
              <a:t>X: The data vector or matrix you want to sum or sum.</a:t>
            </a:r>
            <a:endParaRPr b="0" lang="en-US" sz="1400" spc="-1" strike="noStrike">
              <a:latin typeface="Arial"/>
            </a:endParaRPr>
          </a:p>
          <a:p>
            <a:pPr>
              <a:lnSpc>
                <a:spcPct val="100000"/>
              </a:lnSpc>
            </a:pPr>
            <a:r>
              <a:rPr b="0" lang="tr-TR" sz="1400" spc="-1" strike="noStrike">
                <a:solidFill>
                  <a:srgbClr val="d1d5db"/>
                </a:solidFill>
                <a:latin typeface="Open Sans"/>
                <a:ea typeface="Open Sans"/>
              </a:rPr>
              <a:t>INDEX: It is the factor or vector of factors that enables the data to be grouped. These factors indicate which groups the data belong to.</a:t>
            </a:r>
            <a:endParaRPr b="0" lang="en-US" sz="1400" spc="-1" strike="noStrike">
              <a:latin typeface="Arial"/>
            </a:endParaRPr>
          </a:p>
        </p:txBody>
      </p:sp>
      <p:pic>
        <p:nvPicPr>
          <p:cNvPr id="440" name="Resim 2" descr="metin, yazı tipi, ekran görüntüsü, beyaz içeren bir resim&#10;&#10;Açıklama otomatik olarak oluşturuldu"/>
          <p:cNvPicPr/>
          <p:nvPr/>
        </p:nvPicPr>
        <p:blipFill>
          <a:blip r:embed="rId1"/>
          <a:stretch/>
        </p:blipFill>
        <p:spPr>
          <a:xfrm>
            <a:off x="2927520" y="3277080"/>
            <a:ext cx="3288960" cy="6980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1535760" y="-49932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Non-parametric Tests</a:t>
            </a:r>
            <a:endParaRPr b="0" lang="en-US" sz="3000" spc="-1" strike="noStrike">
              <a:latin typeface="Arial"/>
            </a:endParaRPr>
          </a:p>
        </p:txBody>
      </p:sp>
      <p:sp>
        <p:nvSpPr>
          <p:cNvPr id="442" name="CustomShape 2"/>
          <p:cNvSpPr/>
          <p:nvPr/>
        </p:nvSpPr>
        <p:spPr>
          <a:xfrm>
            <a:off x="438480" y="752040"/>
            <a:ext cx="8385840" cy="2431440"/>
          </a:xfrm>
          <a:prstGeom prst="rect">
            <a:avLst/>
          </a:prstGeom>
          <a:noFill/>
          <a:ln>
            <a:noFill/>
          </a:ln>
        </p:spPr>
        <p:style>
          <a:lnRef idx="0"/>
          <a:fillRef idx="0"/>
          <a:effectRef idx="0"/>
          <a:fontRef idx="minor"/>
        </p:style>
      </p:sp>
      <p:sp>
        <p:nvSpPr>
          <p:cNvPr id="443" name="CustomShape 3"/>
          <p:cNvSpPr/>
          <p:nvPr/>
        </p:nvSpPr>
        <p:spPr>
          <a:xfrm>
            <a:off x="433440" y="1005480"/>
            <a:ext cx="827172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The Kruskal-Wallis test is a statistical test used to evaluate the relationship between a categorical independent variable (factor) and a continuous dependent variable. This test is used to determine whether there is a statistically significant difference between the median values of the groups.</a:t>
            </a:r>
            <a:endParaRPr b="0" lang="en-US" sz="1400" spc="-1" strike="noStrike">
              <a:latin typeface="Arial"/>
            </a:endParaRPr>
          </a:p>
        </p:txBody>
      </p:sp>
      <p:pic>
        <p:nvPicPr>
          <p:cNvPr id="444" name="Resim 6" descr="metin, yazı tipi, ekran görüntüsü, siyah içeren bir resim&#10;&#10;Açıklama otomatik olarak oluşturuldu"/>
          <p:cNvPicPr/>
          <p:nvPr/>
        </p:nvPicPr>
        <p:blipFill>
          <a:blip r:embed="rId1"/>
          <a:stretch/>
        </p:blipFill>
        <p:spPr>
          <a:xfrm>
            <a:off x="3707640" y="1885320"/>
            <a:ext cx="4892040" cy="797760"/>
          </a:xfrm>
          <a:prstGeom prst="rect">
            <a:avLst/>
          </a:prstGeom>
          <a:ln>
            <a:noFill/>
          </a:ln>
        </p:spPr>
      </p:pic>
      <p:sp>
        <p:nvSpPr>
          <p:cNvPr id="445" name="CustomShape 4"/>
          <p:cNvSpPr/>
          <p:nvPr/>
        </p:nvSpPr>
        <p:spPr>
          <a:xfrm>
            <a:off x="433440" y="2384640"/>
            <a:ext cx="868212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tr-TR" sz="1400" spc="-1" strike="noStrike">
                <a:solidFill>
                  <a:srgbClr val="ffffff"/>
                </a:solidFill>
                <a:latin typeface="Open Sans"/>
                <a:ea typeface="Open Sans"/>
              </a:rPr>
              <a:t>The hypotheses of the test are: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Null hypothesis (H0): There is no difference between the median values of the groups.</a:t>
            </a:r>
            <a:endParaRPr b="0" lang="en-US" sz="1400" spc="-1" strike="noStrike">
              <a:latin typeface="Arial"/>
            </a:endParaRPr>
          </a:p>
          <a:p>
            <a:pPr>
              <a:lnSpc>
                <a:spcPct val="100000"/>
              </a:lnSpc>
            </a:pPr>
            <a:r>
              <a:rPr b="0" lang="tr-TR" sz="1400" spc="-1" strike="noStrike">
                <a:solidFill>
                  <a:srgbClr val="ffffff"/>
                </a:solidFill>
                <a:latin typeface="Open Sans"/>
                <a:ea typeface="Open Sans"/>
              </a:rPr>
              <a:t>Alternative hypothesis (H1): There is a difference between the median values of the groups.</a:t>
            </a:r>
            <a:endParaRPr b="0" lang="en-US" sz="1400" spc="-1" strike="noStrike">
              <a:latin typeface="Arial"/>
            </a:endParaRPr>
          </a:p>
          <a:p>
            <a:pPr>
              <a:lnSpc>
                <a:spcPct val="100000"/>
              </a:lnSpc>
            </a:pPr>
            <a:r>
              <a:rPr b="0" lang="tr-TR" sz="1400" spc="-1" strike="noStrike">
                <a:solidFill>
                  <a:srgbClr val="ffffff"/>
                </a:solidFill>
                <a:latin typeface="Open Sans"/>
                <a:ea typeface="Open Sans"/>
              </a:rPr>
              <a:t>The Kruskal-Wallis test assumes that the groups are independent samples, respectively, and that the distribution of each group is continuous and similar.</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The Kruskal-Wallis test seen in this printout evaluates whether there is a statistically significant difference in median values between the groups between the conventional$TotalAvocados and conventional$AveragePrice variants.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720000" y="604080"/>
            <a:ext cx="7703640" cy="572400"/>
          </a:xfrm>
          <a:prstGeom prst="rect">
            <a:avLst/>
          </a:prstGeom>
          <a:noFill/>
          <a:ln>
            <a:noFill/>
          </a:ln>
        </p:spPr>
        <p:style>
          <a:lnRef idx="0"/>
          <a:fillRef idx="0"/>
          <a:effectRef idx="0"/>
          <a:fontRef idx="minor"/>
        </p:style>
        <p:txBody>
          <a:bodyPr tIns="91440" bIns="91440">
            <a:noAutofit/>
          </a:bodyPr>
          <a:p>
            <a:pPr>
              <a:lnSpc>
                <a:spcPct val="100000"/>
              </a:lnSpc>
            </a:pPr>
            <a:r>
              <a:rPr b="0" lang="en-US" sz="3600" spc="-1" strike="noStrike">
                <a:solidFill>
                  <a:srgbClr val="ffffff"/>
                </a:solidFill>
                <a:latin typeface="Open Sans"/>
                <a:ea typeface="Open Sans"/>
              </a:rPr>
              <a:t>Data Description And Analysis </a:t>
            </a:r>
            <a:endParaRPr b="0" lang="en-US" sz="3600" spc="-1" strike="noStrike">
              <a:latin typeface="Arial"/>
            </a:endParaRPr>
          </a:p>
        </p:txBody>
      </p:sp>
      <p:graphicFrame>
        <p:nvGraphicFramePr>
          <p:cNvPr id="316" name="Table 2"/>
          <p:cNvGraphicFramePr/>
          <p:nvPr/>
        </p:nvGraphicFramePr>
        <p:xfrm>
          <a:off x="720000" y="1777680"/>
          <a:ext cx="7703640" cy="1807200"/>
        </p:xfrm>
        <a:graphic>
          <a:graphicData uri="http://schemas.openxmlformats.org/drawingml/2006/table">
            <a:tbl>
              <a:tblPr/>
              <a:tblGrid>
                <a:gridCol w="218160"/>
                <a:gridCol w="7485480"/>
              </a:tblGrid>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nSpc>
                          <a:spcPct val="100000"/>
                        </a:lnSpc>
                        <a:spcAft>
                          <a:spcPts val="1599"/>
                        </a:spcAft>
                        <a:tabLst>
                          <a:tab algn="l" pos="0"/>
                        </a:tabLst>
                      </a:pPr>
                      <a:r>
                        <a:rPr b="0" lang="tr-TR" sz="900" spc="-1" strike="noStrike">
                          <a:solidFill>
                            <a:srgbClr val="ffffff"/>
                          </a:solidFill>
                          <a:latin typeface="Open Sans"/>
                          <a:ea typeface="Open Sans"/>
                        </a:rPr>
                        <a:t>Sales by avokado in LA(LOS ANGLES)</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nSpc>
                          <a:spcPct val="100000"/>
                        </a:lnSpc>
                        <a:spcAft>
                          <a:spcPts val="1599"/>
                        </a:spcAft>
                        <a:tabLst>
                          <a:tab algn="l" pos="0"/>
                        </a:tabLst>
                      </a:pPr>
                      <a:r>
                        <a:rPr b="0" lang="tr-TR" sz="900" spc="-1" strike="noStrike">
                          <a:solidFill>
                            <a:srgbClr val="ffffff"/>
                          </a:solidFill>
                          <a:latin typeface="Open Sans"/>
                          <a:ea typeface="Open Sans"/>
                        </a:rPr>
                        <a:t>2015 – 2018 in april  avokado sales amount</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nSpc>
                          <a:spcPct val="100000"/>
                        </a:lnSpc>
                        <a:spcAft>
                          <a:spcPts val="1599"/>
                        </a:spcAft>
                        <a:tabLst>
                          <a:tab algn="l" pos="0"/>
                        </a:tabLst>
                      </a:pPr>
                      <a:r>
                        <a:rPr b="0" lang="tr-TR" sz="900" spc="-1" strike="noStrike">
                          <a:solidFill>
                            <a:srgbClr val="ffffff"/>
                          </a:solidFill>
                          <a:latin typeface="Open Sans"/>
                          <a:ea typeface="Open Sans"/>
                        </a:rPr>
                        <a:t>340 observation and 10 variable</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nSpc>
                          <a:spcPct val="100000"/>
                        </a:lnSpc>
                        <a:spcAft>
                          <a:spcPts val="1599"/>
                        </a:spcAft>
                        <a:tabLst>
                          <a:tab algn="l" pos="0"/>
                        </a:tabLst>
                      </a:pPr>
                      <a:r>
                        <a:rPr b="0" lang="tr-TR" sz="900" spc="-1" strike="noStrike">
                          <a:solidFill>
                            <a:srgbClr val="ffffff"/>
                          </a:solidFill>
                          <a:latin typeface="Open Sans"/>
                          <a:ea typeface="Open Sans"/>
                        </a:rPr>
                        <a:t>1 catogarical variable and 9 numarical variable</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nSpc>
                          <a:spcPct val="100000"/>
                        </a:lnSpc>
                        <a:tabLst>
                          <a:tab algn="l" pos="0"/>
                        </a:tabLst>
                      </a:pPr>
                      <a:r>
                        <a:rPr b="0" lang="tr-TR" sz="900" spc="-1" strike="noStrike">
                          <a:solidFill>
                            <a:srgbClr val="ffffff"/>
                          </a:solidFill>
                          <a:latin typeface="Open Sans"/>
                          <a:ea typeface="Open Sans"/>
                        </a:rPr>
                        <a:t>Date,AveragePrice,TotalAvocados,Small,Extra Large Large,Total Bags,Small Bags,Large Bags,XLarge Bags,type</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
        <p:nvSpPr>
          <p:cNvPr id="317" name="CustomShape 3"/>
          <p:cNvSpPr/>
          <p:nvPr/>
        </p:nvSpPr>
        <p:spPr>
          <a:xfrm>
            <a:off x="5705640" y="4236840"/>
            <a:ext cx="3562560" cy="461520"/>
          </a:xfrm>
          <a:prstGeom prst="rect">
            <a:avLst/>
          </a:prstGeom>
          <a:noFill/>
          <a:ln>
            <a:noFill/>
          </a:ln>
        </p:spPr>
        <p:style>
          <a:lnRef idx="0"/>
          <a:fillRef idx="0"/>
          <a:effectRef idx="0"/>
          <a:fontRef idx="minor"/>
        </p:style>
        <p:txBody>
          <a:bodyPr tIns="91440" bIns="91440">
            <a:noAutofit/>
          </a:bodyPr>
          <a:p>
            <a:pPr algn="ctr">
              <a:lnSpc>
                <a:spcPct val="100000"/>
              </a:lnSpc>
              <a:tabLst>
                <a:tab algn="l" pos="0"/>
              </a:tabLst>
            </a:pPr>
            <a:r>
              <a:rPr b="1" lang="en" sz="800" spc="-1" strike="noStrike">
                <a:solidFill>
                  <a:srgbClr val="ffffff"/>
                </a:solidFill>
                <a:latin typeface="Open Sans"/>
                <a:ea typeface="Open Sans"/>
              </a:rPr>
              <a:t>For more info:</a:t>
            </a:r>
            <a:br/>
            <a:r>
              <a:rPr b="1" lang="en" sz="800" spc="-1" strike="noStrike" u="sng">
                <a:solidFill>
                  <a:srgbClr val="ffffff"/>
                </a:solidFill>
                <a:uFillTx/>
                <a:latin typeface="Open Sans"/>
                <a:ea typeface="Open Sans"/>
                <a:hlinkClick r:id="rId1"/>
              </a:rPr>
              <a:t>www.</a:t>
            </a:r>
            <a:r>
              <a:rPr b="1" lang="tr-TR" sz="800" spc="-1" strike="noStrike" u="sng">
                <a:solidFill>
                  <a:srgbClr val="ffffff"/>
                </a:solidFill>
                <a:uFillTx/>
                <a:latin typeface="Open Sans"/>
                <a:ea typeface="Open Sans"/>
                <a:hlinkClick r:id="rId2"/>
              </a:rPr>
              <a:t>K</a:t>
            </a:r>
            <a:r>
              <a:rPr b="1" lang="en" sz="800" spc="-1" strike="noStrike" u="sng">
                <a:solidFill>
                  <a:srgbClr val="ffffff"/>
                </a:solidFill>
                <a:uFillTx/>
                <a:latin typeface="Open Sans"/>
                <a:ea typeface="Open Sans"/>
                <a:hlinkClick r:id="rId3"/>
              </a:rPr>
              <a:t>aggle.com</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1535760" y="-471600"/>
            <a:ext cx="6071760" cy="1321920"/>
          </a:xfrm>
          <a:prstGeom prst="rect">
            <a:avLst/>
          </a:prstGeom>
          <a:noFill/>
          <a:ln>
            <a:noFill/>
          </a:ln>
        </p:spPr>
        <p:style>
          <a:lnRef idx="0"/>
          <a:fillRef idx="0"/>
          <a:effectRef idx="0"/>
          <a:fontRef idx="minor"/>
        </p:style>
        <p:txBody>
          <a:bodyPr tIns="91440" bIns="91440" anchor="b">
            <a:noAutofit/>
          </a:bodyPr>
          <a:p>
            <a:pPr algn="ctr">
              <a:lnSpc>
                <a:spcPct val="100000"/>
              </a:lnSpc>
            </a:pPr>
            <a:r>
              <a:rPr b="1" lang="en-US" sz="3000" spc="-1" strike="noStrike">
                <a:solidFill>
                  <a:srgbClr val="ffffff"/>
                </a:solidFill>
                <a:latin typeface="Open Sans"/>
                <a:ea typeface="Open Sans"/>
              </a:rPr>
              <a:t>Non-parametric Tests</a:t>
            </a:r>
            <a:endParaRPr b="0" lang="en-US" sz="3000" spc="-1" strike="noStrike">
              <a:latin typeface="Arial"/>
            </a:endParaRPr>
          </a:p>
        </p:txBody>
      </p:sp>
      <p:sp>
        <p:nvSpPr>
          <p:cNvPr id="447" name="CustomShape 2"/>
          <p:cNvSpPr/>
          <p:nvPr/>
        </p:nvSpPr>
        <p:spPr>
          <a:xfrm>
            <a:off x="381960" y="987840"/>
            <a:ext cx="8379720" cy="107784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d1d5db"/>
                </a:solidFill>
                <a:latin typeface="Open Sans"/>
                <a:ea typeface="Open Sans"/>
              </a:rPr>
              <a:t>Bu çıktıda görülen Kruskal-Wallis testi, organic$TotalAvocados ve organic$AveragePrice değişkenleri arasındaki gruplar arasında medyan değerler açısından istatistiksel olarak anlamlı bir farklılık olup olmadığını değerlendirmektedir.</a:t>
            </a:r>
            <a:endParaRPr b="0" lang="en-US" sz="1400" spc="-1" strike="noStrike">
              <a:latin typeface="Arial"/>
            </a:endParaRPr>
          </a:p>
        </p:txBody>
      </p:sp>
      <p:pic>
        <p:nvPicPr>
          <p:cNvPr id="448" name="Resim 3" descr="metin, yazı tipi, ekran görüntüsü, siyah içeren bir resim&#10;&#10;Açıklama otomatik olarak oluşturuldu"/>
          <p:cNvPicPr/>
          <p:nvPr/>
        </p:nvPicPr>
        <p:blipFill>
          <a:blip r:embed="rId1"/>
          <a:stretch/>
        </p:blipFill>
        <p:spPr>
          <a:xfrm>
            <a:off x="1281600" y="2011680"/>
            <a:ext cx="6580440" cy="1119600"/>
          </a:xfrm>
          <a:prstGeom prst="rect">
            <a:avLst/>
          </a:prstGeom>
          <a:ln>
            <a:noFill/>
          </a:ln>
        </p:spPr>
      </p:pic>
      <p:sp>
        <p:nvSpPr>
          <p:cNvPr id="449" name="CustomShape 3"/>
          <p:cNvSpPr/>
          <p:nvPr/>
        </p:nvSpPr>
        <p:spPr>
          <a:xfrm>
            <a:off x="381960" y="3277440"/>
            <a:ext cx="8379720" cy="1077840"/>
          </a:xfrm>
          <a:prstGeom prst="rect">
            <a:avLst/>
          </a:prstGeom>
          <a:noFill/>
          <a:ln>
            <a:noFill/>
          </a:ln>
        </p:spPr>
        <p:style>
          <a:lnRef idx="0"/>
          <a:fillRef idx="0"/>
          <a:effectRef idx="0"/>
          <a:fontRef idx="minor"/>
        </p:style>
        <p:txBody>
          <a:bodyPr tIns="91440" bIns="91440">
            <a:noAutofit/>
          </a:bodyPr>
          <a:p>
            <a:pPr>
              <a:lnSpc>
                <a:spcPct val="100000"/>
              </a:lnSpc>
            </a:pPr>
            <a:r>
              <a:rPr b="0" lang="tr-TR" sz="1400" spc="-1" strike="noStrike">
                <a:solidFill>
                  <a:srgbClr val="d1d5db"/>
                </a:solidFill>
                <a:latin typeface="Open Sans"/>
                <a:ea typeface="Open Sans"/>
              </a:rPr>
              <a:t>Bu çıktıda, p-value değeri 0.2944 olarak verilmiştir. Genellikle kabul edilen anlamlılık düzeyi (</a:t>
            </a:r>
            <a:r>
              <a:rPr b="0" lang="el-GR" sz="1400" spc="-1" strike="noStrike">
                <a:solidFill>
                  <a:srgbClr val="d1d5db"/>
                </a:solidFill>
                <a:latin typeface="Open Sans"/>
                <a:ea typeface="Open Sans"/>
              </a:rPr>
              <a:t>α) 0.05'</a:t>
            </a:r>
            <a:r>
              <a:rPr b="0" lang="tr-TR" sz="1400" spc="-1" strike="noStrike">
                <a:solidFill>
                  <a:srgbClr val="d1d5db"/>
                </a:solidFill>
                <a:latin typeface="Open Sans"/>
                <a:ea typeface="Open Sans"/>
              </a:rPr>
              <a:t>tir. Eğer p-value değeri bu anlamlılık düzeyinden küçükse (p-value &lt; </a:t>
            </a:r>
            <a:r>
              <a:rPr b="0" lang="el-GR" sz="1400" spc="-1" strike="noStrike">
                <a:solidFill>
                  <a:srgbClr val="d1d5db"/>
                </a:solidFill>
                <a:latin typeface="Open Sans"/>
                <a:ea typeface="Open Sans"/>
              </a:rPr>
              <a:t>α), </a:t>
            </a:r>
            <a:r>
              <a:rPr b="0" lang="tr-TR" sz="1400" spc="-1" strike="noStrike">
                <a:solidFill>
                  <a:srgbClr val="d1d5db"/>
                </a:solidFill>
                <a:latin typeface="Open Sans"/>
                <a:ea typeface="Open Sans"/>
              </a:rPr>
              <a:t>gruplar arasında anlamlı bir fark olduğu sonucuna varılır. Ancak bu durumda p-value değeri 0.2944 olduğu için, belirli bir anlamlılık düzeyinde (</a:t>
            </a:r>
            <a:r>
              <a:rPr b="0" lang="el-GR" sz="1400" spc="-1" strike="noStrike">
                <a:solidFill>
                  <a:srgbClr val="d1d5db"/>
                </a:solidFill>
                <a:latin typeface="Open Sans"/>
                <a:ea typeface="Open Sans"/>
              </a:rPr>
              <a:t>α = 0.05) </a:t>
            </a:r>
            <a:r>
              <a:rPr b="0" lang="tr-TR" sz="1400" spc="-1" strike="noStrike">
                <a:solidFill>
                  <a:srgbClr val="d1d5db"/>
                </a:solidFill>
                <a:latin typeface="Open Sans"/>
                <a:ea typeface="Open Sans"/>
              </a:rPr>
              <a:t>gruplar arasında anlamlı bir fark olduğu iddia edilemez. Bu nedenle, organic$TotalAvocados ve organic$AveragePrice arasındaki gruplar arasında medyan değerler açısından anlamlı bir fark olmadığı sonucuna varılabilir.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720000" y="444960"/>
            <a:ext cx="7703640" cy="572400"/>
          </a:xfrm>
          <a:prstGeom prst="rect">
            <a:avLst/>
          </a:prstGeom>
          <a:noFill/>
          <a:ln>
            <a:noFill/>
          </a:ln>
        </p:spPr>
        <p:txBody>
          <a:bodyPr tIns="91440" bIns="91440">
            <a:noAutofit/>
          </a:bodyPr>
          <a:p>
            <a:pPr algn="ctr">
              <a:lnSpc>
                <a:spcPct val="100000"/>
              </a:lnSpc>
              <a:tabLst>
                <a:tab algn="l" pos="0"/>
              </a:tabLst>
            </a:pPr>
            <a:r>
              <a:rPr b="1" lang="en" sz="3500" spc="-1" strike="noStrike">
                <a:solidFill>
                  <a:srgbClr val="ffffff"/>
                </a:solidFill>
                <a:latin typeface="Be Vietnam Pro"/>
                <a:ea typeface="Be Vietnam Pro"/>
              </a:rPr>
              <a:t>References</a:t>
            </a:r>
            <a:endParaRPr b="0" lang="en-US" sz="3500" spc="-1" strike="noStrike">
              <a:solidFill>
                <a:srgbClr val="000000"/>
              </a:solidFill>
              <a:latin typeface="Arial"/>
            </a:endParaRPr>
          </a:p>
        </p:txBody>
      </p:sp>
      <p:graphicFrame>
        <p:nvGraphicFramePr>
          <p:cNvPr id="451" name="Table 2"/>
          <p:cNvGraphicFramePr/>
          <p:nvPr/>
        </p:nvGraphicFramePr>
        <p:xfrm>
          <a:off x="720000" y="1777680"/>
          <a:ext cx="7703640" cy="722520"/>
        </p:xfrm>
        <a:graphic>
          <a:graphicData uri="http://schemas.openxmlformats.org/drawingml/2006/table">
            <a:tbl>
              <a:tblPr/>
              <a:tblGrid>
                <a:gridCol w="557640"/>
                <a:gridCol w="7146000"/>
              </a:tblGrid>
              <a:tr h="361440">
                <a:tc>
                  <a:txBody>
                    <a:bodyPr lIns="91080" rIns="91080" tIns="0" bIns="0" anchor="ctr">
                      <a:noAutofit/>
                    </a:bodyPr>
                    <a:p>
                      <a:pPr>
                        <a:lnSpc>
                          <a:spcPct val="100000"/>
                        </a:lnSpc>
                        <a:tabLst>
                          <a:tab algn="l" pos="0"/>
                        </a:tabLst>
                      </a:pPr>
                      <a:r>
                        <a:rPr b="0" lang="en-US" sz="1100" spc="-1" strike="noStrike">
                          <a:solidFill>
                            <a:srgbClr val="ffffff"/>
                          </a:solidFill>
                          <a:latin typeface="Open Sans"/>
                          <a:ea typeface="Open Sans"/>
                        </a:rPr>
                        <a:t>1</a:t>
                      </a:r>
                      <a:endParaRPr b="0" lang="en-US" sz="11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gn="ctr">
                        <a:lnSpc>
                          <a:spcPct val="100000"/>
                        </a:lnSpc>
                        <a:spcAft>
                          <a:spcPts val="1599"/>
                        </a:spcAft>
                        <a:tabLst>
                          <a:tab algn="l" pos="0"/>
                        </a:tabLst>
                      </a:pPr>
                      <a:r>
                        <a:rPr b="0" lang="tr-TR" sz="900" spc="-1" strike="noStrike" u="sng">
                          <a:solidFill>
                            <a:srgbClr val="ffffff"/>
                          </a:solidFill>
                          <a:uFillTx/>
                          <a:latin typeface="Open Sans"/>
                          <a:ea typeface="Open Sans"/>
                          <a:hlinkClick r:id="rId1"/>
                        </a:rPr>
                        <a:t>www.kaggle</a:t>
                      </a:r>
                      <a:r>
                        <a:rPr b="0" lang="tr-TR" sz="900" spc="-1" strike="noStrike">
                          <a:solidFill>
                            <a:srgbClr val="ffffff"/>
                          </a:solidFill>
                          <a:latin typeface="Open Sans"/>
                          <a:ea typeface="Open Sans"/>
                        </a:rPr>
                        <a:t>.com</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r h="361440">
                <a:tc>
                  <a:txBody>
                    <a:bodyPr lIns="91080" rIns="91080" tIns="0" bIns="0" anchor="ctr">
                      <a:noAutofit/>
                    </a:bodyPr>
                    <a:p>
                      <a:pPr>
                        <a:lnSpc>
                          <a:spcPct val="100000"/>
                        </a:lnSpc>
                        <a:tabLst>
                          <a:tab algn="l" pos="0"/>
                        </a:tabLst>
                      </a:pPr>
                      <a:r>
                        <a:rPr b="0" lang="tr-TR" sz="1100" spc="-1" strike="noStrike">
                          <a:solidFill>
                            <a:srgbClr val="ffffff"/>
                          </a:solidFill>
                          <a:latin typeface="Open Sans"/>
                          <a:ea typeface="Open Sans"/>
                        </a:rPr>
                        <a:t>2</a:t>
                      </a:r>
                      <a:endParaRPr b="0" lang="en-US" sz="11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solidFill>
                      <a:srgbClr val="310076"/>
                    </a:solidFill>
                  </a:tcPr>
                </a:tc>
                <a:tc>
                  <a:txBody>
                    <a:bodyPr lIns="91080" rIns="91080" tIns="0" bIns="0" anchor="ctr">
                      <a:noAutofit/>
                    </a:bodyPr>
                    <a:p>
                      <a:pPr algn="ctr">
                        <a:lnSpc>
                          <a:spcPct val="100000"/>
                        </a:lnSpc>
                        <a:spcAft>
                          <a:spcPts val="1599"/>
                        </a:spcAft>
                        <a:tabLst>
                          <a:tab algn="l" pos="0"/>
                        </a:tabLst>
                      </a:pPr>
                      <a:r>
                        <a:rPr b="0" lang="tr-TR" sz="900" spc="-1" strike="noStrike">
                          <a:solidFill>
                            <a:srgbClr val="ffffff"/>
                          </a:solidFill>
                          <a:latin typeface="Open Sans"/>
                          <a:ea typeface="Open Sans"/>
                        </a:rPr>
                        <a:t>Robert S. Witte, John S. Witte ve Susan L. Witte</a:t>
                      </a:r>
                      <a:endParaRPr b="0" lang="en-US" sz="900" spc="-1" strike="noStrike">
                        <a:latin typeface="Arial"/>
                      </a:endParaRPr>
                    </a:p>
                  </a:txBody>
                  <a:tcPr marL="91080" marR="91080">
                    <a:lnL w="9360">
                      <a:solidFill>
                        <a:srgbClr val="ffffff"/>
                      </a:solidFill>
                    </a:lnL>
                    <a:lnR w="9360">
                      <a:solidFill>
                        <a:srgbClr val="ffffff"/>
                      </a:solidFill>
                    </a:lnR>
                    <a:lnT w="9360">
                      <a:solidFill>
                        <a:srgbClr val="ffffff"/>
                      </a:solidFill>
                    </a:lnT>
                    <a:lnB w="936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2121840" y="0"/>
            <a:ext cx="4899960" cy="2667600"/>
          </a:xfrm>
          <a:prstGeom prst="rect">
            <a:avLst/>
          </a:prstGeom>
          <a:noFill/>
          <a:ln>
            <a:noFill/>
          </a:ln>
        </p:spPr>
        <p:txBody>
          <a:bodyPr tIns="91440" bIns="91440" anchor="b">
            <a:noAutofit/>
          </a:bodyPr>
          <a:p>
            <a:pPr algn="ctr">
              <a:lnSpc>
                <a:spcPct val="100000"/>
              </a:lnSpc>
              <a:tabLst>
                <a:tab algn="l" pos="0"/>
              </a:tabLst>
            </a:pPr>
            <a:r>
              <a:rPr b="1" i="1" lang="en" sz="5700" spc="-1" strike="noStrike">
                <a:solidFill>
                  <a:srgbClr val="caa7ed"/>
                </a:solidFill>
                <a:latin typeface="Open Sans"/>
                <a:ea typeface="Open Sans"/>
              </a:rPr>
              <a:t>Thank You </a:t>
            </a:r>
            <a:r>
              <a:rPr b="0" i="1" lang="en" sz="5700" spc="-1" strike="noStrike">
                <a:solidFill>
                  <a:srgbClr val="ffffff"/>
                </a:solidFill>
                <a:latin typeface="Open Sans"/>
                <a:ea typeface="Open Sans"/>
              </a:rPr>
              <a:t>For Listening</a:t>
            </a:r>
            <a:endParaRPr b="0" lang="en-US" sz="5700" spc="-1" strike="noStrike">
              <a:solidFill>
                <a:srgbClr val="000000"/>
              </a:solidFill>
              <a:latin typeface="Arial"/>
            </a:endParaRPr>
          </a:p>
        </p:txBody>
      </p:sp>
      <p:sp>
        <p:nvSpPr>
          <p:cNvPr id="453" name="TextShape 2"/>
          <p:cNvSpPr txBox="1"/>
          <p:nvPr/>
        </p:nvSpPr>
        <p:spPr>
          <a:xfrm>
            <a:off x="3310560" y="2994120"/>
            <a:ext cx="2522520" cy="429840"/>
          </a:xfrm>
          <a:prstGeom prst="rect">
            <a:avLst/>
          </a:prstGeom>
          <a:solidFill>
            <a:srgbClr val="3c279e"/>
          </a:solidFill>
          <a:ln w="9360">
            <a:solidFill>
              <a:srgbClr val="ffffff"/>
            </a:solidFill>
            <a:round/>
          </a:ln>
        </p:spPr>
        <p:txBody>
          <a:bodyPr tIns="91440" bIns="91440">
            <a:noAutofit/>
          </a:bodyPr>
          <a:p>
            <a:pPr algn="ctr">
              <a:lnSpc>
                <a:spcPct val="100000"/>
              </a:lnSpc>
              <a:tabLst>
                <a:tab algn="l" pos="0"/>
              </a:tabLst>
            </a:pPr>
            <a:r>
              <a:rPr b="1" lang="en-US" sz="1600" spc="-1" strike="noStrike">
                <a:solidFill>
                  <a:srgbClr val="ffffff"/>
                </a:solidFill>
                <a:latin typeface="Open Sans"/>
                <a:ea typeface="Open Sans"/>
              </a:rPr>
              <a:t>Samet Yıldırım</a:t>
            </a:r>
            <a:endParaRPr b="0" lang="en-US" sz="1600" spc="-1" strike="noStrike">
              <a:latin typeface="Arial"/>
            </a:endParaRPr>
          </a:p>
        </p:txBody>
      </p:sp>
      <p:sp>
        <p:nvSpPr>
          <p:cNvPr id="454" name="CustomShape 3"/>
          <p:cNvSpPr/>
          <p:nvPr/>
        </p:nvSpPr>
        <p:spPr>
          <a:xfrm rot="4090200">
            <a:off x="7403400" y="2359080"/>
            <a:ext cx="1260000" cy="3465360"/>
          </a:xfrm>
          <a:prstGeom prst="ellipse">
            <a:avLst/>
          </a:prstGeom>
          <a:noFill/>
          <a:ln w="9360">
            <a:solidFill>
              <a:schemeClr val="dk1"/>
            </a:solidFill>
            <a:round/>
          </a:ln>
        </p:spPr>
        <p:style>
          <a:lnRef idx="0"/>
          <a:fillRef idx="0"/>
          <a:effectRef idx="0"/>
          <a:fontRef idx="minor"/>
        </p:style>
      </p:sp>
      <p:sp>
        <p:nvSpPr>
          <p:cNvPr id="455" name="CustomShape 4"/>
          <p:cNvSpPr/>
          <p:nvPr/>
        </p:nvSpPr>
        <p:spPr>
          <a:xfrm>
            <a:off x="6748560" y="4006800"/>
            <a:ext cx="2191680" cy="525240"/>
          </a:xfrm>
          <a:prstGeom prst="rect">
            <a:avLst/>
          </a:prstGeom>
          <a:noFill/>
          <a:ln>
            <a:noFill/>
          </a:ln>
        </p:spPr>
        <p:style>
          <a:lnRef idx="0"/>
          <a:fillRef idx="0"/>
          <a:effectRef idx="0"/>
          <a:fontRef idx="minor"/>
        </p:style>
      </p:sp>
      <p:sp>
        <p:nvSpPr>
          <p:cNvPr id="456" name="CustomShape 5"/>
          <p:cNvSpPr/>
          <p:nvPr/>
        </p:nvSpPr>
        <p:spPr>
          <a:xfrm>
            <a:off x="3310560" y="3535560"/>
            <a:ext cx="2522520" cy="429840"/>
          </a:xfrm>
          <a:prstGeom prst="rect">
            <a:avLst/>
          </a:prstGeom>
          <a:solidFill>
            <a:schemeClr val="lt2"/>
          </a:solidFill>
          <a:ln w="9360">
            <a:solidFill>
              <a:schemeClr val="dk1"/>
            </a:solidFill>
            <a:round/>
          </a:ln>
        </p:spPr>
        <p:style>
          <a:lnRef idx="0"/>
          <a:fillRef idx="0"/>
          <a:effectRef idx="0"/>
          <a:fontRef idx="minor"/>
        </p:style>
        <p:txBody>
          <a:bodyPr tIns="91440" bIns="91440">
            <a:noAutofit/>
          </a:bodyPr>
          <a:p>
            <a:pPr algn="ctr">
              <a:lnSpc>
                <a:spcPct val="100000"/>
              </a:lnSpc>
              <a:tabLst>
                <a:tab algn="l" pos="0"/>
              </a:tabLst>
            </a:pPr>
            <a:r>
              <a:rPr b="1" lang="en-US" sz="1600" spc="-1" strike="noStrike">
                <a:solidFill>
                  <a:srgbClr val="ffffff"/>
                </a:solidFill>
                <a:latin typeface="Open Sans"/>
                <a:ea typeface="Open Sans"/>
              </a:rPr>
              <a:t>Statistics for Engineers</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720000" y="276120"/>
            <a:ext cx="7703640" cy="572400"/>
          </a:xfrm>
          <a:prstGeom prst="rect">
            <a:avLst/>
          </a:prstGeom>
          <a:noFill/>
          <a:ln>
            <a:noFill/>
          </a:ln>
        </p:spPr>
        <p:txBody>
          <a:bodyPr tIns="91440" bIns="91440">
            <a:noAutofit/>
          </a:bodyPr>
          <a:p>
            <a:pPr algn="ctr">
              <a:lnSpc>
                <a:spcPct val="100000"/>
              </a:lnSpc>
              <a:tabLst>
                <a:tab algn="l" pos="0"/>
              </a:tabLst>
            </a:pPr>
            <a:r>
              <a:rPr b="1" lang="tr-TR" sz="3500" spc="-1" strike="noStrike">
                <a:solidFill>
                  <a:srgbClr val="ffffff"/>
                </a:solidFill>
                <a:latin typeface="Open Sans"/>
                <a:ea typeface="Open Sans"/>
              </a:rPr>
              <a:t>Table Of </a:t>
            </a:r>
            <a:r>
              <a:rPr b="0" i="1" lang="tr-TR" sz="3500" spc="-1" strike="noStrike">
                <a:solidFill>
                  <a:srgbClr val="ffffff"/>
                </a:solidFill>
                <a:latin typeface="Open Sans"/>
                <a:ea typeface="Open Sans"/>
              </a:rPr>
              <a:t>Words</a:t>
            </a:r>
            <a:endParaRPr b="0" lang="en-US" sz="3500" spc="-1" strike="noStrike">
              <a:solidFill>
                <a:srgbClr val="000000"/>
              </a:solidFill>
              <a:latin typeface="Arial"/>
            </a:endParaRPr>
          </a:p>
        </p:txBody>
      </p:sp>
      <p:sp>
        <p:nvSpPr>
          <p:cNvPr id="319" name="TextShape 2"/>
          <p:cNvSpPr txBox="1"/>
          <p:nvPr/>
        </p:nvSpPr>
        <p:spPr>
          <a:xfrm>
            <a:off x="1274400" y="1190520"/>
            <a:ext cx="774000" cy="369720"/>
          </a:xfrm>
          <a:prstGeom prst="rect">
            <a:avLst/>
          </a:prstGeom>
          <a:solidFill>
            <a:srgbClr val="310076"/>
          </a:solidFill>
          <a:ln w="9360">
            <a:solidFill>
              <a:srgbClr val="ffffff"/>
            </a:solidFill>
            <a:round/>
          </a:ln>
        </p:spPr>
        <p:txBody>
          <a:bodyPr tIns="91440" bIns="91440" anchor="ctr">
            <a:noAutofit/>
          </a:bodyPr>
          <a:p>
            <a:pPr algn="ctr">
              <a:lnSpc>
                <a:spcPct val="100000"/>
              </a:lnSpc>
              <a:tabLst>
                <a:tab algn="l" pos="0"/>
              </a:tabLst>
            </a:pPr>
            <a:r>
              <a:rPr b="1" lang="tr-TR" sz="1100" spc="-1" strike="noStrike">
                <a:solidFill>
                  <a:srgbClr val="ffffff"/>
                </a:solidFill>
                <a:latin typeface="Open Sans"/>
                <a:ea typeface="Open Sans"/>
              </a:rPr>
              <a:t>Date</a:t>
            </a:r>
            <a:endParaRPr b="0" lang="en-US" sz="1100" spc="-1" strike="noStrike">
              <a:solidFill>
                <a:srgbClr val="000000"/>
              </a:solidFill>
              <a:latin typeface="Arial"/>
            </a:endParaRPr>
          </a:p>
        </p:txBody>
      </p:sp>
      <p:sp>
        <p:nvSpPr>
          <p:cNvPr id="320" name="TextShape 3"/>
          <p:cNvSpPr txBox="1"/>
          <p:nvPr/>
        </p:nvSpPr>
        <p:spPr>
          <a:xfrm>
            <a:off x="4169520" y="1190520"/>
            <a:ext cx="774000" cy="369720"/>
          </a:xfrm>
          <a:prstGeom prst="rect">
            <a:avLst/>
          </a:prstGeom>
          <a:solidFill>
            <a:srgbClr val="310076"/>
          </a:solidFill>
          <a:ln w="9360">
            <a:solidFill>
              <a:srgbClr val="ffffff"/>
            </a:solidFill>
            <a:round/>
          </a:ln>
        </p:spPr>
        <p:txBody>
          <a:bodyPr tIns="91440" bIns="91440" anchor="ctr">
            <a:noAutofit/>
          </a:bodyPr>
          <a:p>
            <a:pPr algn="ctr">
              <a:lnSpc>
                <a:spcPct val="100000"/>
              </a:lnSpc>
              <a:tabLst>
                <a:tab algn="l" pos="0"/>
              </a:tabLst>
            </a:pPr>
            <a:r>
              <a:rPr b="1" lang="tr-TR" sz="1100" spc="-1" strike="noStrike">
                <a:solidFill>
                  <a:srgbClr val="ffffff"/>
                </a:solidFill>
                <a:latin typeface="Open Sans"/>
                <a:ea typeface="Open Sans"/>
              </a:rPr>
              <a:t>AveragePrice</a:t>
            </a:r>
            <a:endParaRPr b="0" lang="en-US" sz="1100" spc="-1" strike="noStrike">
              <a:solidFill>
                <a:srgbClr val="000000"/>
              </a:solidFill>
              <a:latin typeface="Arial"/>
            </a:endParaRPr>
          </a:p>
        </p:txBody>
      </p:sp>
      <p:sp>
        <p:nvSpPr>
          <p:cNvPr id="321" name="TextShape 4"/>
          <p:cNvSpPr txBox="1"/>
          <p:nvPr/>
        </p:nvSpPr>
        <p:spPr>
          <a:xfrm>
            <a:off x="7120800" y="1190520"/>
            <a:ext cx="774000" cy="369720"/>
          </a:xfrm>
          <a:prstGeom prst="rect">
            <a:avLst/>
          </a:prstGeom>
          <a:solidFill>
            <a:srgbClr val="310076"/>
          </a:solidFill>
          <a:ln w="9360">
            <a:solidFill>
              <a:srgbClr val="ffffff"/>
            </a:solidFill>
            <a:round/>
          </a:ln>
        </p:spPr>
        <p:txBody>
          <a:bodyPr tIns="91440" bIns="91440" anchor="ctr">
            <a:noAutofit/>
          </a:bodyPr>
          <a:p>
            <a:pPr algn="ctr">
              <a:lnSpc>
                <a:spcPct val="100000"/>
              </a:lnSpc>
              <a:tabLst>
                <a:tab algn="l" pos="0"/>
              </a:tabLst>
            </a:pPr>
            <a:r>
              <a:rPr b="1" lang="tr-TR" sz="1000" spc="-1" strike="noStrike">
                <a:solidFill>
                  <a:srgbClr val="ffffff"/>
                </a:solidFill>
                <a:latin typeface="Open Sans"/>
                <a:ea typeface="Open Sans"/>
              </a:rPr>
              <a:t>TotalAvocados</a:t>
            </a:r>
            <a:endParaRPr b="0" lang="en-US" sz="1000" spc="-1" strike="noStrike">
              <a:solidFill>
                <a:srgbClr val="000000"/>
              </a:solidFill>
              <a:latin typeface="Arial"/>
            </a:endParaRPr>
          </a:p>
        </p:txBody>
      </p:sp>
      <p:sp>
        <p:nvSpPr>
          <p:cNvPr id="322" name="TextShape 5"/>
          <p:cNvSpPr txBox="1"/>
          <p:nvPr/>
        </p:nvSpPr>
        <p:spPr>
          <a:xfrm>
            <a:off x="458640" y="1641600"/>
            <a:ext cx="2429640" cy="394200"/>
          </a:xfrm>
          <a:prstGeom prst="rect">
            <a:avLst/>
          </a:prstGeom>
          <a:noFill/>
          <a:ln>
            <a:noFill/>
          </a:ln>
        </p:spPr>
        <p:txBody>
          <a:bodyPr tIns="91440" bIns="91440" anchor="b">
            <a:noAutofit/>
          </a:bodyPr>
          <a:p>
            <a:pPr algn="ctr">
              <a:lnSpc>
                <a:spcPct val="100000"/>
              </a:lnSpc>
              <a:tabLst>
                <a:tab algn="l" pos="0"/>
              </a:tabLst>
            </a:pPr>
            <a:r>
              <a:rPr b="1" lang="tr-TR" sz="1000" spc="-1" strike="noStrike">
                <a:solidFill>
                  <a:srgbClr val="ffffff"/>
                </a:solidFill>
                <a:latin typeface="Open Sans"/>
                <a:ea typeface="Open Sans"/>
              </a:rPr>
              <a:t>Variable time, </a:t>
            </a:r>
            <a:r>
              <a:rPr b="0" lang="tr-TR" sz="1000" spc="-1" strike="noStrike">
                <a:solidFill>
                  <a:srgbClr val="ffffff"/>
                </a:solidFill>
                <a:latin typeface="Open Sans"/>
                <a:ea typeface="Open Sans"/>
              </a:rPr>
              <a:t>year</a:t>
            </a:r>
            <a:r>
              <a:rPr b="1" lang="tr-TR" sz="1000" spc="-1" strike="noStrike">
                <a:solidFill>
                  <a:srgbClr val="ffffff"/>
                </a:solidFill>
                <a:latin typeface="Open Sans"/>
                <a:ea typeface="Open Sans"/>
              </a:rPr>
              <a:t> </a:t>
            </a:r>
            <a:endParaRPr b="0" lang="en-US" sz="1000" spc="-1" strike="noStrike">
              <a:latin typeface="Arial"/>
            </a:endParaRPr>
          </a:p>
          <a:p>
            <a:pPr algn="ctr">
              <a:lnSpc>
                <a:spcPct val="100000"/>
              </a:lnSpc>
              <a:tabLst>
                <a:tab algn="l" pos="0"/>
              </a:tabLst>
            </a:pPr>
            <a:r>
              <a:rPr b="1" lang="tr-TR" sz="1000" spc="-1" strike="noStrike">
                <a:solidFill>
                  <a:srgbClr val="ffffff"/>
                </a:solidFill>
                <a:latin typeface="Open Sans"/>
                <a:ea typeface="Open Sans"/>
              </a:rPr>
              <a:t>month day </a:t>
            </a:r>
            <a:endParaRPr b="0" lang="en-US" sz="1000" spc="-1" strike="noStrike">
              <a:latin typeface="Arial"/>
            </a:endParaRPr>
          </a:p>
        </p:txBody>
      </p:sp>
      <p:sp>
        <p:nvSpPr>
          <p:cNvPr id="323" name="TextShape 6"/>
          <p:cNvSpPr txBox="1"/>
          <p:nvPr/>
        </p:nvSpPr>
        <p:spPr>
          <a:xfrm>
            <a:off x="3357000" y="1641600"/>
            <a:ext cx="2429640" cy="394200"/>
          </a:xfrm>
          <a:prstGeom prst="rect">
            <a:avLst/>
          </a:prstGeom>
          <a:noFill/>
          <a:ln>
            <a:noFill/>
          </a:ln>
        </p:spPr>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Avarage price in Los Angles</a:t>
            </a:r>
            <a:endParaRPr b="0" lang="en-US" sz="1000" spc="-1" strike="noStrike">
              <a:latin typeface="Arial"/>
            </a:endParaRPr>
          </a:p>
          <a:p>
            <a:pPr algn="ctr">
              <a:lnSpc>
                <a:spcPct val="100000"/>
              </a:lnSpc>
              <a:tabLst>
                <a:tab algn="l" pos="0"/>
              </a:tabLst>
            </a:pPr>
            <a:r>
              <a:rPr b="0" lang="tr-TR" sz="1000" spc="-1" strike="noStrike">
                <a:solidFill>
                  <a:srgbClr val="ffffff"/>
                </a:solidFill>
                <a:latin typeface="Open Sans"/>
                <a:ea typeface="Open Sans"/>
              </a:rPr>
              <a:t>in this day</a:t>
            </a:r>
            <a:endParaRPr b="0" lang="en-US" sz="1000" spc="-1" strike="noStrike">
              <a:latin typeface="Arial"/>
            </a:endParaRPr>
          </a:p>
        </p:txBody>
      </p:sp>
      <p:sp>
        <p:nvSpPr>
          <p:cNvPr id="324" name="TextShape 7"/>
          <p:cNvSpPr txBox="1"/>
          <p:nvPr/>
        </p:nvSpPr>
        <p:spPr>
          <a:xfrm>
            <a:off x="6305040" y="1641600"/>
            <a:ext cx="2429640" cy="394200"/>
          </a:xfrm>
          <a:prstGeom prst="rect">
            <a:avLst/>
          </a:prstGeom>
          <a:noFill/>
          <a:ln>
            <a:noFill/>
          </a:ln>
        </p:spPr>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a:t>
            </a:r>
            <a:endParaRPr b="0" lang="en-US" sz="1000" spc="-1" strike="noStrike">
              <a:latin typeface="Arial"/>
            </a:endParaRPr>
          </a:p>
          <a:p>
            <a:pPr algn="ctr">
              <a:lnSpc>
                <a:spcPct val="100000"/>
              </a:lnSpc>
              <a:tabLst>
                <a:tab algn="l" pos="0"/>
              </a:tabLst>
            </a:pPr>
            <a:r>
              <a:rPr b="0" lang="tr-TR" sz="1000" spc="-1" strike="noStrike">
                <a:solidFill>
                  <a:srgbClr val="ffffff"/>
                </a:solidFill>
                <a:latin typeface="Open Sans"/>
                <a:ea typeface="Open Sans"/>
              </a:rPr>
              <a:t>avokado sales</a:t>
            </a:r>
            <a:endParaRPr b="0" lang="en-US" sz="1000" spc="-1" strike="noStrike">
              <a:latin typeface="Arial"/>
            </a:endParaRPr>
          </a:p>
        </p:txBody>
      </p:sp>
      <p:sp>
        <p:nvSpPr>
          <p:cNvPr id="325" name="CustomShape 8"/>
          <p:cNvSpPr/>
          <p:nvPr/>
        </p:nvSpPr>
        <p:spPr>
          <a:xfrm>
            <a:off x="1250280" y="218484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Small</a:t>
            </a:r>
            <a:endParaRPr b="0" lang="en-US" sz="1000" spc="-1" strike="noStrike">
              <a:latin typeface="Arial"/>
            </a:endParaRPr>
          </a:p>
        </p:txBody>
      </p:sp>
      <p:sp>
        <p:nvSpPr>
          <p:cNvPr id="326" name="CustomShape 9"/>
          <p:cNvSpPr/>
          <p:nvPr/>
        </p:nvSpPr>
        <p:spPr>
          <a:xfrm>
            <a:off x="4145400" y="218484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Extra</a:t>
            </a:r>
            <a:endParaRPr b="0" lang="en-US" sz="1000" spc="-1" strike="noStrike">
              <a:latin typeface="Arial"/>
            </a:endParaRPr>
          </a:p>
          <a:p>
            <a:pPr algn="ctr">
              <a:lnSpc>
                <a:spcPct val="100000"/>
              </a:lnSpc>
            </a:pPr>
            <a:r>
              <a:rPr b="1" lang="tr-TR" sz="1000" spc="-1" strike="noStrike">
                <a:solidFill>
                  <a:srgbClr val="ffffff"/>
                </a:solidFill>
                <a:latin typeface="Open Sans"/>
                <a:ea typeface="Open Sans"/>
              </a:rPr>
              <a:t>Large</a:t>
            </a:r>
            <a:endParaRPr b="0" lang="en-US" sz="1000" spc="-1" strike="noStrike">
              <a:latin typeface="Arial"/>
            </a:endParaRPr>
          </a:p>
        </p:txBody>
      </p:sp>
      <p:sp>
        <p:nvSpPr>
          <p:cNvPr id="327" name="CustomShape 10"/>
          <p:cNvSpPr/>
          <p:nvPr/>
        </p:nvSpPr>
        <p:spPr>
          <a:xfrm>
            <a:off x="7096680" y="218484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Large</a:t>
            </a:r>
            <a:endParaRPr b="0" lang="en-US" sz="1000" spc="-1" strike="noStrike">
              <a:latin typeface="Arial"/>
            </a:endParaRPr>
          </a:p>
        </p:txBody>
      </p:sp>
      <p:sp>
        <p:nvSpPr>
          <p:cNvPr id="328" name="CustomShape 11"/>
          <p:cNvSpPr/>
          <p:nvPr/>
        </p:nvSpPr>
        <p:spPr>
          <a:xfrm>
            <a:off x="430920" y="259020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 sales for small</a:t>
            </a:r>
            <a:endParaRPr b="0" lang="en-US" sz="1000" spc="-1" strike="noStrike">
              <a:latin typeface="Arial"/>
            </a:endParaRPr>
          </a:p>
        </p:txBody>
      </p:sp>
      <p:sp>
        <p:nvSpPr>
          <p:cNvPr id="329" name="CustomShape 12"/>
          <p:cNvSpPr/>
          <p:nvPr/>
        </p:nvSpPr>
        <p:spPr>
          <a:xfrm>
            <a:off x="3329280" y="259020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 sales for extra large</a:t>
            </a:r>
            <a:endParaRPr b="0" lang="en-US" sz="1000" spc="-1" strike="noStrike">
              <a:latin typeface="Arial"/>
            </a:endParaRPr>
          </a:p>
        </p:txBody>
      </p:sp>
      <p:sp>
        <p:nvSpPr>
          <p:cNvPr id="330" name="CustomShape 13"/>
          <p:cNvSpPr/>
          <p:nvPr/>
        </p:nvSpPr>
        <p:spPr>
          <a:xfrm>
            <a:off x="6277680" y="259020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a:t>
            </a:r>
            <a:endParaRPr b="0" lang="en-US" sz="1000" spc="-1" strike="noStrike">
              <a:latin typeface="Arial"/>
            </a:endParaRPr>
          </a:p>
          <a:p>
            <a:pPr algn="ctr">
              <a:lnSpc>
                <a:spcPct val="100000"/>
              </a:lnSpc>
              <a:tabLst>
                <a:tab algn="l" pos="0"/>
              </a:tabLst>
            </a:pPr>
            <a:r>
              <a:rPr b="0" lang="tr-TR" sz="1000" spc="-1" strike="noStrike">
                <a:solidFill>
                  <a:srgbClr val="ffffff"/>
                </a:solidFill>
                <a:latin typeface="Open Sans"/>
                <a:ea typeface="Open Sans"/>
              </a:rPr>
              <a:t>sales for large</a:t>
            </a:r>
            <a:endParaRPr b="0" lang="en-US" sz="1000" spc="-1" strike="noStrike">
              <a:latin typeface="Arial"/>
            </a:endParaRPr>
          </a:p>
        </p:txBody>
      </p:sp>
      <p:sp>
        <p:nvSpPr>
          <p:cNvPr id="331" name="CustomShape 14"/>
          <p:cNvSpPr/>
          <p:nvPr/>
        </p:nvSpPr>
        <p:spPr>
          <a:xfrm>
            <a:off x="1250280" y="323568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Total</a:t>
            </a:r>
            <a:endParaRPr b="0" lang="en-US" sz="1000" spc="-1" strike="noStrike">
              <a:latin typeface="Arial"/>
            </a:endParaRPr>
          </a:p>
          <a:p>
            <a:pPr algn="ctr">
              <a:lnSpc>
                <a:spcPct val="100000"/>
              </a:lnSpc>
            </a:pPr>
            <a:r>
              <a:rPr b="1" lang="tr-TR" sz="1000" spc="-1" strike="noStrike">
                <a:solidFill>
                  <a:srgbClr val="ffffff"/>
                </a:solidFill>
                <a:latin typeface="Open Sans"/>
                <a:ea typeface="Open Sans"/>
              </a:rPr>
              <a:t>Bags</a:t>
            </a:r>
            <a:endParaRPr b="0" lang="en-US" sz="1000" spc="-1" strike="noStrike">
              <a:latin typeface="Arial"/>
            </a:endParaRPr>
          </a:p>
        </p:txBody>
      </p:sp>
      <p:sp>
        <p:nvSpPr>
          <p:cNvPr id="332" name="CustomShape 15"/>
          <p:cNvSpPr/>
          <p:nvPr/>
        </p:nvSpPr>
        <p:spPr>
          <a:xfrm>
            <a:off x="4145400" y="323568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Small</a:t>
            </a:r>
            <a:endParaRPr b="0" lang="en-US" sz="1000" spc="-1" strike="noStrike">
              <a:latin typeface="Arial"/>
            </a:endParaRPr>
          </a:p>
          <a:p>
            <a:pPr algn="ctr">
              <a:lnSpc>
                <a:spcPct val="100000"/>
              </a:lnSpc>
            </a:pPr>
            <a:r>
              <a:rPr b="1" lang="tr-TR" sz="1000" spc="-1" strike="noStrike">
                <a:solidFill>
                  <a:srgbClr val="ffffff"/>
                </a:solidFill>
                <a:latin typeface="Open Sans"/>
                <a:ea typeface="Open Sans"/>
              </a:rPr>
              <a:t>Bags</a:t>
            </a:r>
            <a:endParaRPr b="0" lang="en-US" sz="1000" spc="-1" strike="noStrike">
              <a:latin typeface="Arial"/>
            </a:endParaRPr>
          </a:p>
        </p:txBody>
      </p:sp>
      <p:sp>
        <p:nvSpPr>
          <p:cNvPr id="333" name="CustomShape 16"/>
          <p:cNvSpPr/>
          <p:nvPr/>
        </p:nvSpPr>
        <p:spPr>
          <a:xfrm>
            <a:off x="7096680" y="323568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Large</a:t>
            </a:r>
            <a:endParaRPr b="0" lang="en-US" sz="1000" spc="-1" strike="noStrike">
              <a:latin typeface="Arial"/>
            </a:endParaRPr>
          </a:p>
          <a:p>
            <a:pPr algn="ctr">
              <a:lnSpc>
                <a:spcPct val="100000"/>
              </a:lnSpc>
            </a:pPr>
            <a:r>
              <a:rPr b="1" lang="tr-TR" sz="1000" spc="-1" strike="noStrike">
                <a:solidFill>
                  <a:srgbClr val="ffffff"/>
                </a:solidFill>
                <a:latin typeface="Open Sans"/>
                <a:ea typeface="Open Sans"/>
              </a:rPr>
              <a:t>Bags</a:t>
            </a:r>
            <a:endParaRPr b="0" lang="en-US" sz="1000" spc="-1" strike="noStrike">
              <a:latin typeface="Arial"/>
            </a:endParaRPr>
          </a:p>
        </p:txBody>
      </p:sp>
      <p:sp>
        <p:nvSpPr>
          <p:cNvPr id="334" name="CustomShape 17"/>
          <p:cNvSpPr/>
          <p:nvPr/>
        </p:nvSpPr>
        <p:spPr>
          <a:xfrm>
            <a:off x="430920" y="364104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a:t>
            </a:r>
            <a:endParaRPr b="0" lang="en-US" sz="1000" spc="-1" strike="noStrike">
              <a:latin typeface="Arial"/>
            </a:endParaRPr>
          </a:p>
          <a:p>
            <a:pPr algn="ctr">
              <a:lnSpc>
                <a:spcPct val="100000"/>
              </a:lnSpc>
              <a:tabLst>
                <a:tab algn="l" pos="0"/>
              </a:tabLst>
            </a:pPr>
            <a:r>
              <a:rPr b="0" lang="tr-TR" sz="1000" spc="-1" strike="noStrike">
                <a:solidFill>
                  <a:srgbClr val="ffffff"/>
                </a:solidFill>
                <a:latin typeface="Open Sans"/>
                <a:ea typeface="Open Sans"/>
              </a:rPr>
              <a:t>packets in sales</a:t>
            </a:r>
            <a:endParaRPr b="0" lang="en-US" sz="1000" spc="-1" strike="noStrike">
              <a:latin typeface="Arial"/>
            </a:endParaRPr>
          </a:p>
        </p:txBody>
      </p:sp>
      <p:sp>
        <p:nvSpPr>
          <p:cNvPr id="335" name="CustomShape 18"/>
          <p:cNvSpPr/>
          <p:nvPr/>
        </p:nvSpPr>
        <p:spPr>
          <a:xfrm>
            <a:off x="3329280" y="364104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 </a:t>
            </a:r>
            <a:endParaRPr b="0" lang="en-US" sz="1000" spc="-1" strike="noStrike">
              <a:latin typeface="Arial"/>
            </a:endParaRPr>
          </a:p>
          <a:p>
            <a:pPr algn="ctr">
              <a:lnSpc>
                <a:spcPct val="100000"/>
              </a:lnSpc>
              <a:tabLst>
                <a:tab algn="l" pos="0"/>
              </a:tabLst>
            </a:pPr>
            <a:r>
              <a:rPr b="0" lang="tr-TR" sz="1000" spc="-1" strike="noStrike">
                <a:solidFill>
                  <a:srgbClr val="ffffff"/>
                </a:solidFill>
                <a:latin typeface="Open Sans"/>
                <a:ea typeface="Open Sans"/>
              </a:rPr>
              <a:t>packets in sales for small</a:t>
            </a:r>
            <a:endParaRPr b="0" lang="en-US" sz="1000" spc="-1" strike="noStrike">
              <a:latin typeface="Arial"/>
            </a:endParaRPr>
          </a:p>
        </p:txBody>
      </p:sp>
      <p:sp>
        <p:nvSpPr>
          <p:cNvPr id="336" name="CustomShape 19"/>
          <p:cNvSpPr/>
          <p:nvPr/>
        </p:nvSpPr>
        <p:spPr>
          <a:xfrm>
            <a:off x="6277680" y="364104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 packets in sales for large</a:t>
            </a:r>
            <a:endParaRPr b="0" lang="en-US" sz="1000" spc="-1" strike="noStrike">
              <a:latin typeface="Arial"/>
            </a:endParaRPr>
          </a:p>
        </p:txBody>
      </p:sp>
      <p:sp>
        <p:nvSpPr>
          <p:cNvPr id="337" name="CustomShape 20"/>
          <p:cNvSpPr/>
          <p:nvPr/>
        </p:nvSpPr>
        <p:spPr>
          <a:xfrm>
            <a:off x="2583720" y="416304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tr-TR" sz="1000" spc="-1" strike="noStrike">
                <a:solidFill>
                  <a:srgbClr val="ffffff"/>
                </a:solidFill>
                <a:latin typeface="Open Sans"/>
                <a:ea typeface="Open Sans"/>
              </a:rPr>
              <a:t>Xlarge</a:t>
            </a:r>
            <a:endParaRPr b="0" lang="en-US" sz="1000" spc="-1" strike="noStrike">
              <a:latin typeface="Arial"/>
            </a:endParaRPr>
          </a:p>
          <a:p>
            <a:pPr algn="ctr">
              <a:lnSpc>
                <a:spcPct val="100000"/>
              </a:lnSpc>
            </a:pPr>
            <a:r>
              <a:rPr b="1" lang="tr-TR" sz="1000" spc="-1" strike="noStrike">
                <a:solidFill>
                  <a:srgbClr val="ffffff"/>
                </a:solidFill>
                <a:latin typeface="Open Sans"/>
                <a:ea typeface="Open Sans"/>
              </a:rPr>
              <a:t>Bags</a:t>
            </a:r>
            <a:endParaRPr b="0" lang="en-US" sz="1000" spc="-1" strike="noStrike">
              <a:latin typeface="Arial"/>
            </a:endParaRPr>
          </a:p>
        </p:txBody>
      </p:sp>
      <p:sp>
        <p:nvSpPr>
          <p:cNvPr id="338" name="CustomShape 21"/>
          <p:cNvSpPr/>
          <p:nvPr/>
        </p:nvSpPr>
        <p:spPr>
          <a:xfrm>
            <a:off x="5582520" y="4153680"/>
            <a:ext cx="774000" cy="369720"/>
          </a:xfrm>
          <a:prstGeom prst="rect">
            <a:avLst/>
          </a:prstGeom>
          <a:solidFill>
            <a:schemeClr val="accent4">
              <a:lumMod val="25000"/>
            </a:schemeClr>
          </a:solidFill>
          <a:ln w="9360">
            <a:solidFill>
              <a:schemeClr val="dk1"/>
            </a:solidFill>
            <a:round/>
          </a:ln>
        </p:spPr>
        <p:style>
          <a:lnRef idx="0"/>
          <a:fillRef idx="0"/>
          <a:effectRef idx="0"/>
          <a:fontRef idx="minor"/>
        </p:style>
        <p:txBody>
          <a:bodyPr tIns="91440" bIns="91440" anchor="ctr">
            <a:noAutofit/>
          </a:bodyPr>
          <a:p>
            <a:pPr algn="ctr">
              <a:lnSpc>
                <a:spcPct val="100000"/>
              </a:lnSpc>
            </a:pPr>
            <a:r>
              <a:rPr b="1" lang="en" sz="1000" spc="-1" strike="noStrike">
                <a:solidFill>
                  <a:srgbClr val="ffffff"/>
                </a:solidFill>
                <a:latin typeface="Open Sans"/>
                <a:ea typeface="Open Sans"/>
              </a:rPr>
              <a:t>Type</a:t>
            </a:r>
            <a:endParaRPr b="0" lang="en-US" sz="1000" spc="-1" strike="noStrike">
              <a:latin typeface="Arial"/>
            </a:endParaRPr>
          </a:p>
        </p:txBody>
      </p:sp>
      <p:sp>
        <p:nvSpPr>
          <p:cNvPr id="339" name="CustomShape 22"/>
          <p:cNvSpPr/>
          <p:nvPr/>
        </p:nvSpPr>
        <p:spPr>
          <a:xfrm>
            <a:off x="1764720" y="456840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Total number of avokado packets in sales for XLarge</a:t>
            </a:r>
            <a:endParaRPr b="0" lang="en-US" sz="1000" spc="-1" strike="noStrike">
              <a:latin typeface="Arial"/>
            </a:endParaRPr>
          </a:p>
        </p:txBody>
      </p:sp>
      <p:sp>
        <p:nvSpPr>
          <p:cNvPr id="340" name="CustomShape 23"/>
          <p:cNvSpPr/>
          <p:nvPr/>
        </p:nvSpPr>
        <p:spPr>
          <a:xfrm>
            <a:off x="4766400" y="4559040"/>
            <a:ext cx="2429640" cy="394200"/>
          </a:xfrm>
          <a:prstGeom prst="rect">
            <a:avLst/>
          </a:prstGeom>
          <a:noFill/>
          <a:ln>
            <a:noFill/>
          </a:ln>
        </p:spPr>
        <p:style>
          <a:lnRef idx="0"/>
          <a:fillRef idx="0"/>
          <a:effectRef idx="0"/>
          <a:fontRef idx="minor"/>
        </p:style>
        <p:txBody>
          <a:bodyPr tIns="91440" bIns="91440" anchor="b">
            <a:noAutofit/>
          </a:bodyPr>
          <a:p>
            <a:pPr algn="ctr">
              <a:lnSpc>
                <a:spcPct val="100000"/>
              </a:lnSpc>
              <a:tabLst>
                <a:tab algn="l" pos="0"/>
              </a:tabLst>
            </a:pPr>
            <a:r>
              <a:rPr b="0" lang="tr-TR" sz="1000" spc="-1" strike="noStrike">
                <a:solidFill>
                  <a:srgbClr val="ffffff"/>
                </a:solidFill>
                <a:latin typeface="Open Sans"/>
                <a:ea typeface="Open Sans"/>
              </a:rPr>
              <a:t>Organic or conventional </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Resim 5" descr="metin içeren bir resim&#10;&#10;Açıklama otomatik olarak oluşturuldu"/>
          <p:cNvPicPr/>
          <p:nvPr/>
        </p:nvPicPr>
        <p:blipFill>
          <a:blip r:embed="rId1"/>
          <a:stretch/>
        </p:blipFill>
        <p:spPr>
          <a:xfrm>
            <a:off x="4389120" y="1723680"/>
            <a:ext cx="4125960" cy="2390040"/>
          </a:xfrm>
          <a:prstGeom prst="rect">
            <a:avLst/>
          </a:prstGeom>
          <a:ln>
            <a:noFill/>
          </a:ln>
        </p:spPr>
      </p:pic>
      <p:sp>
        <p:nvSpPr>
          <p:cNvPr id="342" name="TextShape 1"/>
          <p:cNvSpPr txBox="1"/>
          <p:nvPr/>
        </p:nvSpPr>
        <p:spPr>
          <a:xfrm>
            <a:off x="720000" y="444960"/>
            <a:ext cx="7703640" cy="572400"/>
          </a:xfrm>
          <a:prstGeom prst="rect">
            <a:avLst/>
          </a:prstGeom>
          <a:noFill/>
          <a:ln>
            <a:noFill/>
          </a:ln>
        </p:spPr>
        <p:txBody>
          <a:bodyPr tIns="91440" bIns="91440">
            <a:noAutofit/>
          </a:bodyPr>
          <a:p>
            <a:pPr algn="ctr">
              <a:lnSpc>
                <a:spcPct val="100000"/>
              </a:lnSpc>
              <a:tabLst>
                <a:tab algn="l" pos="0"/>
              </a:tabLst>
            </a:pPr>
            <a:r>
              <a:rPr b="1" lang="tr-TR" sz="3500" spc="-1" strike="noStrike">
                <a:solidFill>
                  <a:srgbClr val="ffffff"/>
                </a:solidFill>
                <a:latin typeface="Open Sans"/>
                <a:ea typeface="Open Sans"/>
              </a:rPr>
              <a:t>Data Description And Analysis</a:t>
            </a:r>
            <a:endParaRPr b="0" lang="en-US" sz="3500" spc="-1" strike="noStrike">
              <a:solidFill>
                <a:srgbClr val="000000"/>
              </a:solidFill>
              <a:latin typeface="Arial"/>
            </a:endParaRPr>
          </a:p>
        </p:txBody>
      </p:sp>
      <p:sp>
        <p:nvSpPr>
          <p:cNvPr id="343" name="TextShape 2"/>
          <p:cNvSpPr txBox="1"/>
          <p:nvPr/>
        </p:nvSpPr>
        <p:spPr>
          <a:xfrm>
            <a:off x="86760" y="2176560"/>
            <a:ext cx="3771720" cy="2380320"/>
          </a:xfrm>
          <a:prstGeom prst="rect">
            <a:avLst/>
          </a:prstGeom>
          <a:noFill/>
          <a:ln>
            <a:noFill/>
          </a:ln>
        </p:spPr>
        <p:txBody>
          <a:bodyPr tIns="91440" bIns="91440">
            <a:noAutofit/>
          </a:bodyPr>
          <a:p>
            <a:pPr marL="457200" indent="-304560">
              <a:lnSpc>
                <a:spcPct val="100000"/>
              </a:lnSpc>
              <a:tabLst>
                <a:tab algn="l" pos="0"/>
              </a:tabLst>
            </a:pPr>
            <a:r>
              <a:rPr b="0" lang="en-US" sz="1200" spc="-1" strike="noStrike">
                <a:solidFill>
                  <a:srgbClr val="ffffff"/>
                </a:solidFill>
                <a:latin typeface="Open Sans"/>
                <a:ea typeface="Arial"/>
              </a:rPr>
              <a:t>	</a:t>
            </a:r>
            <a:r>
              <a:rPr b="0" lang="en-US" sz="1200" spc="-1" strike="noStrike">
                <a:solidFill>
                  <a:srgbClr val="ffffff"/>
                </a:solidFill>
                <a:latin typeface="Open Sans"/>
                <a:ea typeface="Arial"/>
              </a:rPr>
              <a:t>The factor data type enables accurate representation of categorical data and offers several advantages in the data analysis process. By using factors, it becomes possible to group data, examine categorical relationships, and make the dataset more comprehensible. Therefore, factors are a significant tool in data analysis and modeling processes within the R programming language.</a:t>
            </a:r>
            <a:endParaRPr b="0" lang="en-US" sz="1200" spc="-1" strike="noStrike">
              <a:latin typeface="Arial"/>
            </a:endParaRPr>
          </a:p>
        </p:txBody>
      </p:sp>
      <p:sp>
        <p:nvSpPr>
          <p:cNvPr id="344" name="TextShape 3"/>
          <p:cNvSpPr txBox="1"/>
          <p:nvPr/>
        </p:nvSpPr>
        <p:spPr>
          <a:xfrm>
            <a:off x="366840" y="1520640"/>
            <a:ext cx="3211560" cy="388440"/>
          </a:xfrm>
          <a:prstGeom prst="rect">
            <a:avLst/>
          </a:prstGeom>
          <a:noFill/>
          <a:ln>
            <a:noFill/>
          </a:ln>
        </p:spPr>
        <p:txBody>
          <a:bodyPr tIns="91440" bIns="91440" anchor="b">
            <a:noAutofit/>
          </a:bodyPr>
          <a:p>
            <a:pPr marL="457200" indent="-304560">
              <a:lnSpc>
                <a:spcPct val="100000"/>
              </a:lnSpc>
              <a:tabLst>
                <a:tab algn="l" pos="0"/>
              </a:tabLst>
            </a:pPr>
            <a:r>
              <a:rPr b="1" lang="en-US" sz="1800" spc="-1" strike="noStrike">
                <a:solidFill>
                  <a:srgbClr val="ffffff"/>
                </a:solidFill>
                <a:latin typeface="Open Sans"/>
                <a:ea typeface="Open Sans"/>
              </a:rPr>
              <a:t>Why we convert factor ?</a:t>
            </a:r>
            <a:endParaRPr b="0" lang="en-US" sz="1800" spc="-1" strike="noStrike">
              <a:latin typeface="Arial"/>
            </a:endParaRPr>
          </a:p>
        </p:txBody>
      </p:sp>
      <p:sp>
        <p:nvSpPr>
          <p:cNvPr id="345" name="CustomShape 4"/>
          <p:cNvSpPr/>
          <p:nvPr/>
        </p:nvSpPr>
        <p:spPr>
          <a:xfrm rot="2700000">
            <a:off x="7106400" y="2955960"/>
            <a:ext cx="1260000" cy="3465000"/>
          </a:xfrm>
          <a:prstGeom prst="ellipse">
            <a:avLst/>
          </a:prstGeom>
          <a:noFill/>
          <a:ln w="936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5501520" y="1288800"/>
            <a:ext cx="3120480" cy="49680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ffffff"/>
                </a:solidFill>
                <a:latin typeface="Open Sans"/>
                <a:ea typeface="Open Sans"/>
              </a:rPr>
              <a:t>Average price chart of conventional avocados</a:t>
            </a:r>
            <a:endParaRPr b="0" lang="en-US" sz="1400" spc="-1" strike="noStrike">
              <a:latin typeface="Arial"/>
            </a:endParaRPr>
          </a:p>
          <a:p>
            <a:pPr>
              <a:lnSpc>
                <a:spcPct val="100000"/>
              </a:lnSpc>
            </a:pPr>
            <a:r>
              <a:rPr b="0" lang="en" sz="1400" spc="-1" strike="noStrike">
                <a:solidFill>
                  <a:srgbClr val="ffffff"/>
                </a:solidFill>
                <a:latin typeface="Open Sans"/>
                <a:ea typeface="Open Sans"/>
              </a:rPr>
              <a:t> </a:t>
            </a:r>
            <a:endParaRPr b="0" lang="en-US" sz="1400" spc="-1" strike="noStrike">
              <a:latin typeface="Arial"/>
            </a:endParaRPr>
          </a:p>
          <a:p>
            <a:pPr>
              <a:lnSpc>
                <a:spcPct val="100000"/>
              </a:lnSpc>
            </a:pPr>
            <a:r>
              <a:rPr b="0" lang="en" sz="1400" spc="-1" strike="noStrike">
                <a:solidFill>
                  <a:srgbClr val="ffffff"/>
                </a:solidFill>
                <a:latin typeface="Open Sans"/>
                <a:ea typeface="Open Sans"/>
              </a:rPr>
              <a:t>Middle line is  Linear regrasion line </a:t>
            </a:r>
            <a:endParaRPr b="0" lang="en-US" sz="1400" spc="-1" strike="noStrike">
              <a:latin typeface="Arial"/>
            </a:endParaRPr>
          </a:p>
        </p:txBody>
      </p:sp>
      <p:sp>
        <p:nvSpPr>
          <p:cNvPr id="347" name="TextShape 2"/>
          <p:cNvSpPr txBox="1"/>
          <p:nvPr/>
        </p:nvSpPr>
        <p:spPr>
          <a:xfrm>
            <a:off x="720000" y="444960"/>
            <a:ext cx="7703640" cy="572400"/>
          </a:xfrm>
          <a:prstGeom prst="rect">
            <a:avLst/>
          </a:prstGeom>
          <a:noFill/>
          <a:ln>
            <a:noFill/>
          </a:ln>
        </p:spPr>
        <p:txBody>
          <a:bodyPr tIns="91440" bIns="91440">
            <a:noAutofit/>
          </a:bodyPr>
          <a:p>
            <a:pPr algn="ctr">
              <a:lnSpc>
                <a:spcPct val="100000"/>
              </a:lnSpc>
              <a:tabLst>
                <a:tab algn="l" pos="0"/>
              </a:tabLst>
            </a:pPr>
            <a:r>
              <a:rPr b="1" lang="tr-TR" sz="3500" spc="-1" strike="noStrike">
                <a:solidFill>
                  <a:srgbClr val="ffffff"/>
                </a:solidFill>
                <a:latin typeface="Be Vietnam Pro"/>
                <a:ea typeface="Be Vietnam Pro"/>
              </a:rPr>
              <a:t>Data description and analysis</a:t>
            </a:r>
            <a:endParaRPr b="0" lang="en-US" sz="3500" spc="-1" strike="noStrike">
              <a:solidFill>
                <a:srgbClr val="000000"/>
              </a:solidFill>
              <a:latin typeface="Arial"/>
            </a:endParaRPr>
          </a:p>
        </p:txBody>
      </p:sp>
      <p:pic>
        <p:nvPicPr>
          <p:cNvPr id="348" name="Resim 4" descr="metin içeren bir resim&#10;&#10;Açıklama otomatik olarak oluşturuldu"/>
          <p:cNvPicPr/>
          <p:nvPr/>
        </p:nvPicPr>
        <p:blipFill>
          <a:blip r:embed="rId1"/>
          <a:srcRect l="0" t="0" r="8605" b="3722"/>
          <a:stretch/>
        </p:blipFill>
        <p:spPr>
          <a:xfrm>
            <a:off x="521640" y="1537200"/>
            <a:ext cx="4623120" cy="3319200"/>
          </a:xfrm>
          <a:prstGeom prst="rect">
            <a:avLst/>
          </a:prstGeom>
          <a:ln>
            <a:noFill/>
          </a:ln>
        </p:spPr>
      </p:pic>
      <p:pic>
        <p:nvPicPr>
          <p:cNvPr id="349" name="Resim 6" descr="çizelge içeren bir resim&#10;&#10;Açıklama otomatik olarak oluşturuldu"/>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rcRect l="1983" t="11070" r="1594" b="11498"/>
          <a:stretch/>
        </p:blipFill>
        <p:spPr>
          <a:xfrm>
            <a:off x="3819600" y="3036240"/>
            <a:ext cx="5055480" cy="1820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720000" y="444960"/>
            <a:ext cx="7703640" cy="572400"/>
          </a:xfrm>
          <a:prstGeom prst="rect">
            <a:avLst/>
          </a:prstGeom>
          <a:noFill/>
          <a:ln>
            <a:noFill/>
          </a:ln>
        </p:spPr>
        <p:txBody>
          <a:bodyPr tIns="91440" bIns="91440">
            <a:noAutofit/>
          </a:bodyPr>
          <a:p>
            <a:pPr algn="ctr">
              <a:lnSpc>
                <a:spcPct val="100000"/>
              </a:lnSpc>
              <a:tabLst>
                <a:tab algn="l" pos="0"/>
              </a:tabLst>
            </a:pPr>
            <a:r>
              <a:rPr b="1" lang="tr-TR" sz="3500" spc="-1" strike="noStrike">
                <a:solidFill>
                  <a:srgbClr val="ffffff"/>
                </a:solidFill>
                <a:latin typeface="Be Vietnam Pro"/>
                <a:ea typeface="Be Vietnam Pro"/>
              </a:rPr>
              <a:t>Data description and analysis</a:t>
            </a:r>
            <a:endParaRPr b="0" lang="en-US" sz="3500" spc="-1" strike="noStrike">
              <a:solidFill>
                <a:srgbClr val="000000"/>
              </a:solidFill>
              <a:latin typeface="Arial"/>
            </a:endParaRPr>
          </a:p>
        </p:txBody>
      </p:sp>
      <p:pic>
        <p:nvPicPr>
          <p:cNvPr id="351" name="Resim 12" descr="metin içeren bir resim&#10;&#10;Açıklama otomatik olarak oluşturuldu"/>
          <p:cNvPicPr/>
          <p:nvPr/>
        </p:nvPicPr>
        <p:blipFill>
          <a:blip r:embed="rId1"/>
          <a:srcRect l="0" t="1347" r="7697" b="0"/>
          <a:stretch/>
        </p:blipFill>
        <p:spPr>
          <a:xfrm>
            <a:off x="199800" y="1555560"/>
            <a:ext cx="5670360" cy="3327840"/>
          </a:xfrm>
          <a:prstGeom prst="rect">
            <a:avLst/>
          </a:prstGeom>
          <a:ln>
            <a:noFill/>
          </a:ln>
        </p:spPr>
      </p:pic>
      <p:pic>
        <p:nvPicPr>
          <p:cNvPr id="352" name="Resim 7" descr="çizelge içeren bir resim&#10;&#10;Açıklama otomatik olarak oluşturuldu"/>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rcRect l="1840" t="10762" r="1260" b="9026"/>
          <a:stretch/>
        </p:blipFill>
        <p:spPr>
          <a:xfrm>
            <a:off x="4028400" y="2993760"/>
            <a:ext cx="4915440" cy="1889640"/>
          </a:xfrm>
          <a:prstGeom prst="rect">
            <a:avLst/>
          </a:prstGeom>
          <a:ln>
            <a:noFill/>
          </a:ln>
        </p:spPr>
      </p:pic>
      <p:sp>
        <p:nvSpPr>
          <p:cNvPr id="353" name="TextShape 2"/>
          <p:cNvSpPr txBox="1"/>
          <p:nvPr/>
        </p:nvSpPr>
        <p:spPr>
          <a:xfrm>
            <a:off x="6065640" y="1288800"/>
            <a:ext cx="2878200" cy="496800"/>
          </a:xfrm>
          <a:prstGeom prst="rect">
            <a:avLst/>
          </a:prstGeom>
          <a:noFill/>
          <a:ln>
            <a:noFill/>
          </a:ln>
        </p:spPr>
        <p:txBody>
          <a:bodyPr tIns="91440" bIns="91440">
            <a:noAutofit/>
          </a:bodyPr>
          <a:p>
            <a:pPr marL="285840" indent="-285480">
              <a:lnSpc>
                <a:spcPct val="100000"/>
              </a:lnSpc>
              <a:buClr>
                <a:srgbClr val="ffffff"/>
              </a:buClr>
              <a:buFont typeface="Open Sans"/>
              <a:buChar char="-"/>
            </a:pPr>
            <a:r>
              <a:rPr b="0" lang="en" sz="1600" spc="-1" strike="noStrike">
                <a:solidFill>
                  <a:srgbClr val="ffffff"/>
                </a:solidFill>
                <a:latin typeface="Open Sans"/>
                <a:ea typeface="Arial"/>
              </a:rPr>
              <a:t>Average price chart of conventional avocados</a:t>
            </a:r>
            <a:endParaRPr b="0" lang="en-US" sz="1600" spc="-1" strike="noStrike">
              <a:latin typeface="Arial"/>
            </a:endParaRPr>
          </a:p>
          <a:p>
            <a:pPr>
              <a:lnSpc>
                <a:spcPct val="100000"/>
              </a:lnSpc>
              <a:tabLst>
                <a:tab algn="l" pos="0"/>
              </a:tabLst>
            </a:pPr>
            <a:r>
              <a:rPr b="0" lang="en" sz="1600" spc="-1" strike="noStrike">
                <a:solidFill>
                  <a:srgbClr val="ffffff"/>
                </a:solidFill>
                <a:latin typeface="Open Sans"/>
                <a:ea typeface="Arial"/>
              </a:rPr>
              <a:t> </a:t>
            </a:r>
            <a:endParaRPr b="0" lang="en-US" sz="1600" spc="-1" strike="noStrike">
              <a:latin typeface="Arial"/>
            </a:endParaRPr>
          </a:p>
          <a:p>
            <a:pPr marL="285840" indent="-285480">
              <a:lnSpc>
                <a:spcPct val="100000"/>
              </a:lnSpc>
              <a:buClr>
                <a:srgbClr val="ffffff"/>
              </a:buClr>
              <a:buFont typeface="Open Sans"/>
              <a:buChar char="-"/>
              <a:tabLst>
                <a:tab algn="l" pos="0"/>
              </a:tabLst>
            </a:pPr>
            <a:r>
              <a:rPr b="0" lang="en" sz="1600" spc="-1" strike="noStrike">
                <a:solidFill>
                  <a:srgbClr val="ffffff"/>
                </a:solidFill>
                <a:latin typeface="Open Sans"/>
                <a:ea typeface="Open Sans"/>
              </a:rPr>
              <a:t>Middle line is  Linear regrasion line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Resim 8" descr="metin içeren bir resim&#10;&#10;Açıklama otomatik olarak oluşturuldu"/>
          <p:cNvPicPr/>
          <p:nvPr/>
        </p:nvPicPr>
        <p:blipFill>
          <a:blip r:embed="rId1"/>
          <a:srcRect l="1444" t="2526" r="3634" b="29224"/>
          <a:stretch/>
        </p:blipFill>
        <p:spPr>
          <a:xfrm>
            <a:off x="452880" y="2817720"/>
            <a:ext cx="8237880" cy="2028960"/>
          </a:xfrm>
          <a:prstGeom prst="rect">
            <a:avLst/>
          </a:prstGeom>
          <a:ln>
            <a:noFill/>
          </a:ln>
        </p:spPr>
      </p:pic>
      <p:sp>
        <p:nvSpPr>
          <p:cNvPr id="355" name="CustomShape 1"/>
          <p:cNvSpPr/>
          <p:nvPr/>
        </p:nvSpPr>
        <p:spPr>
          <a:xfrm>
            <a:off x="1467720" y="-24840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pic>
        <p:nvPicPr>
          <p:cNvPr id="356" name="Resim 13" descr="çizelge içeren bir resim&#10;&#10;Açıklama otomatik olarak oluşturuldu"/>
          <p:cNvPicPr/>
          <p:nvPr/>
        </p:nvPicPr>
        <p:blipFill>
          <a:blip r:embed="rId2"/>
          <a:stretch/>
        </p:blipFill>
        <p:spPr>
          <a:xfrm>
            <a:off x="3825720" y="1628640"/>
            <a:ext cx="4865040" cy="2451960"/>
          </a:xfrm>
          <a:prstGeom prst="rect">
            <a:avLst/>
          </a:prstGeom>
          <a:ln>
            <a:noFill/>
          </a:ln>
        </p:spPr>
      </p:pic>
      <p:sp>
        <p:nvSpPr>
          <p:cNvPr id="357" name="CustomShape 2"/>
          <p:cNvSpPr/>
          <p:nvPr/>
        </p:nvSpPr>
        <p:spPr>
          <a:xfrm>
            <a:off x="364320" y="1153080"/>
            <a:ext cx="3190320" cy="1021320"/>
          </a:xfrm>
          <a:prstGeom prst="rect">
            <a:avLst/>
          </a:prstGeom>
          <a:noFill/>
          <a:ln>
            <a:noFill/>
          </a:ln>
        </p:spPr>
        <p:style>
          <a:lnRef idx="0"/>
          <a:fillRef idx="0"/>
          <a:effectRef idx="0"/>
          <a:fontRef idx="minor"/>
        </p:style>
        <p:txBody>
          <a:bodyPr tIns="91440" bIns="91440">
            <a:noAutofit/>
          </a:bodyPr>
          <a:p>
            <a:pPr>
              <a:lnSpc>
                <a:spcPct val="100000"/>
              </a:lnSpc>
            </a:pPr>
            <a:r>
              <a:rPr b="0" lang="en" sz="1400" spc="-1" strike="noStrike">
                <a:solidFill>
                  <a:srgbClr val="ffffff"/>
                </a:solidFill>
                <a:latin typeface="Open Sans"/>
                <a:ea typeface="Open Sans"/>
              </a:rPr>
              <a:t>- We divided our data number, which is a total of 340, by  24 and got 14 groups.</a:t>
            </a:r>
            <a:endParaRPr b="0" lang="en-US" sz="1400" spc="-1" strike="noStrike">
              <a:latin typeface="Arial"/>
            </a:endParaRPr>
          </a:p>
          <a:p>
            <a:pPr>
              <a:lnSpc>
                <a:spcPct val="100000"/>
              </a:lnSpc>
            </a:pPr>
            <a:r>
              <a:rPr b="0" lang="en" sz="1400" spc="-1" strike="noStrike">
                <a:solidFill>
                  <a:srgbClr val="ffffff"/>
                </a:solidFill>
                <a:latin typeface="Open Sans"/>
                <a:ea typeface="Open Sans"/>
              </a:rPr>
              <a:t>- According to the table, as the price of avocado increases, the number of products sold decreases.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8" name="Resim 8" descr="metin, ekran görüntüsü, diyagram, öykü gelişim çizgisi; kumpas; grafiğini çıkarma içeren bir resim&#10;&#10;Açıklama otomatik olarak oluşturuldu"/>
          <p:cNvPicPr/>
          <p:nvPr/>
        </p:nvPicPr>
        <p:blipFill>
          <a:blip r:embed="rId1"/>
          <a:stretch/>
        </p:blipFill>
        <p:spPr>
          <a:xfrm>
            <a:off x="387720" y="1297440"/>
            <a:ext cx="4374000" cy="3468240"/>
          </a:xfrm>
          <a:prstGeom prst="rect">
            <a:avLst/>
          </a:prstGeom>
          <a:ln>
            <a:noFill/>
          </a:ln>
        </p:spPr>
      </p:pic>
      <p:sp>
        <p:nvSpPr>
          <p:cNvPr id="359" name="CustomShape 1"/>
          <p:cNvSpPr/>
          <p:nvPr/>
        </p:nvSpPr>
        <p:spPr>
          <a:xfrm>
            <a:off x="1509120" y="-412920"/>
            <a:ext cx="6071760" cy="1321920"/>
          </a:xfrm>
          <a:prstGeom prst="rect">
            <a:avLst/>
          </a:prstGeom>
          <a:noFill/>
          <a:ln>
            <a:noFill/>
          </a:ln>
        </p:spPr>
        <p:style>
          <a:lnRef idx="0"/>
          <a:fillRef idx="0"/>
          <a:effectRef idx="0"/>
          <a:fontRef idx="minor"/>
        </p:style>
        <p:txBody>
          <a:bodyPr tIns="91440" bIns="91440" anchor="b">
            <a:noAutofit/>
          </a:bodyPr>
          <a:p>
            <a:pPr>
              <a:lnSpc>
                <a:spcPct val="100000"/>
              </a:lnSpc>
            </a:pPr>
            <a:r>
              <a:rPr b="1" lang="tr-TR" sz="3000" spc="-1" strike="noStrike">
                <a:solidFill>
                  <a:srgbClr val="ffffff"/>
                </a:solidFill>
                <a:latin typeface="Be Vietnam Pro"/>
                <a:ea typeface="Be Vietnam Pro"/>
              </a:rPr>
              <a:t>Data Description And Analysis</a:t>
            </a:r>
            <a:endParaRPr b="0" lang="en-US" sz="3000" spc="-1" strike="noStrike">
              <a:latin typeface="Arial"/>
            </a:endParaRPr>
          </a:p>
        </p:txBody>
      </p:sp>
      <p:pic>
        <p:nvPicPr>
          <p:cNvPr id="360" name="Resim 12" descr="ekran görüntüsü, metin, yazı tipi içeren bir resim&#10;&#10;Açıklama otomatik olarak oluşturuldu"/>
          <p:cNvPicPr/>
          <p:nvPr/>
        </p:nvPicPr>
        <p:blipFill>
          <a:blip r:embed="rId2"/>
          <a:stretch/>
        </p:blipFill>
        <p:spPr>
          <a:xfrm>
            <a:off x="3456360" y="3976560"/>
            <a:ext cx="5263200" cy="789480"/>
          </a:xfrm>
          <a:prstGeom prst="rect">
            <a:avLst/>
          </a:prstGeom>
          <a:ln>
            <a:noFill/>
          </a:ln>
        </p:spPr>
      </p:pic>
      <p:sp>
        <p:nvSpPr>
          <p:cNvPr id="361" name="CustomShape 2"/>
          <p:cNvSpPr/>
          <p:nvPr/>
        </p:nvSpPr>
        <p:spPr>
          <a:xfrm>
            <a:off x="5221800" y="1365480"/>
            <a:ext cx="3534480" cy="1666080"/>
          </a:xfrm>
          <a:prstGeom prst="rect">
            <a:avLst/>
          </a:prstGeom>
          <a:noFill/>
          <a:ln>
            <a:noFill/>
          </a:ln>
        </p:spPr>
        <p:style>
          <a:lnRef idx="0"/>
          <a:fillRef idx="0"/>
          <a:effectRef idx="0"/>
          <a:fontRef idx="minor"/>
        </p:style>
        <p:txBody>
          <a:bodyPr tIns="91440" bIns="91440">
            <a:noAutofit/>
          </a:bodyPr>
          <a:p>
            <a:pPr>
              <a:lnSpc>
                <a:spcPct val="100000"/>
              </a:lnSpc>
            </a:pPr>
            <a:endParaRPr b="0" lang="en-US" sz="1800" spc="-1" strike="noStrike">
              <a:latin typeface="Arial"/>
            </a:endParaRPr>
          </a:p>
          <a:p>
            <a:pPr>
              <a:lnSpc>
                <a:spcPct val="100000"/>
              </a:lnSpc>
            </a:pPr>
            <a:r>
              <a:rPr b="0" lang="tr-TR" sz="1400" spc="-1" strike="noStrike">
                <a:solidFill>
                  <a:srgbClr val="ffffff"/>
                </a:solidFill>
                <a:latin typeface="Open Sans"/>
                <a:ea typeface="Open Sans"/>
              </a:rPr>
              <a:t>- A comparison between organic and conventional avocados has been made by years.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tr-TR" sz="1400" spc="-1" strike="noStrike">
                <a:solidFill>
                  <a:srgbClr val="ffffff"/>
                </a:solidFill>
                <a:latin typeface="Open Sans"/>
                <a:ea typeface="Open Sans"/>
              </a:rPr>
              <a:t>- According to the table, it is clearly evident that organic avocados are not preferred.</a:t>
            </a:r>
            <a:endParaRPr b="0" lang="en-US" sz="1400" spc="-1" strike="noStrike">
              <a:latin typeface="Arial"/>
            </a:endParaRPr>
          </a:p>
          <a:p>
            <a:pPr>
              <a:lnSpc>
                <a:spcPct val="100000"/>
              </a:lnSpc>
            </a:pPr>
            <a:br/>
            <a:endParaRPr b="0" lang="en-US"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d0f4b"/>
      </a:dk2>
      <a:lt2>
        <a:srgbClr val="3c279e"/>
      </a:lt2>
      <a:accent1>
        <a:srgbClr val="8341c7"/>
      </a:accent1>
      <a:accent2>
        <a:srgbClr val="a76bc2"/>
      </a:accent2>
      <a:accent3>
        <a:srgbClr val="f0c8c9"/>
      </a:accent3>
      <a:accent4>
        <a:srgbClr val="eadbff"/>
      </a:accent4>
      <a:accent5>
        <a:srgbClr val="ffffff"/>
      </a:accent5>
      <a:accent6>
        <a:srgbClr val="ffffff"/>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1992</TotalTime>
  <Application>LibreOffice/6.4.7.2$Linux_X86_64 LibreOffice_project/40$Build-2</Application>
  <Words>2452</Words>
  <Paragraphs>187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2023-06-23T19:53:33Z</dcterms:modified>
  <cp:revision>11</cp:revision>
  <dc:subject/>
  <dc:title>Security Company Pitch Deck</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32</vt:i4>
  </property>
  <property fmtid="{D5CDD505-2E9C-101B-9397-08002B2CF9AE}" pid="8" name="PresentationFormat">
    <vt:lpwstr>Ekran Gösterisi (16:9)</vt:lpwstr>
  </property>
  <property fmtid="{D5CDD505-2E9C-101B-9397-08002B2CF9AE}" pid="9" name="ScaleCrop">
    <vt:bool>0</vt:bool>
  </property>
  <property fmtid="{D5CDD505-2E9C-101B-9397-08002B2CF9AE}" pid="10" name="ShareDoc">
    <vt:bool>0</vt:bool>
  </property>
  <property fmtid="{D5CDD505-2E9C-101B-9397-08002B2CF9AE}" pid="11" name="Slides">
    <vt:i4>32</vt:i4>
  </property>
</Properties>
</file>